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4" r:id="rId4"/>
    <p:sldId id="315" r:id="rId5"/>
    <p:sldId id="308" r:id="rId6"/>
    <p:sldId id="316" r:id="rId7"/>
    <p:sldId id="317" r:id="rId8"/>
    <p:sldId id="318" r:id="rId9"/>
    <p:sldId id="319" r:id="rId10"/>
    <p:sldId id="320" r:id="rId11"/>
    <p:sldId id="296" r:id="rId12"/>
    <p:sldId id="321" r:id="rId13"/>
    <p:sldId id="322" r:id="rId14"/>
    <p:sldId id="298" r:id="rId15"/>
    <p:sldId id="323" r:id="rId16"/>
    <p:sldId id="257" r:id="rId17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20E-2702-466E-AFC8-57E5F3E72E60}" type="datetimeFigureOut">
              <a:rPr lang="es-ES" smtClean="0"/>
              <a:pPr/>
              <a:t>28/01/2014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C1F9-F221-495B-9011-8B749BD26E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20E-2702-466E-AFC8-57E5F3E72E60}" type="datetimeFigureOut">
              <a:rPr lang="es-ES" smtClean="0"/>
              <a:pPr/>
              <a:t>28/01/2014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C1F9-F221-495B-9011-8B749BD26E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20E-2702-466E-AFC8-57E5F3E72E60}" type="datetimeFigureOut">
              <a:rPr lang="es-ES" smtClean="0"/>
              <a:pPr/>
              <a:t>28/01/2014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C1F9-F221-495B-9011-8B749BD26E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20E-2702-466E-AFC8-57E5F3E72E60}" type="datetimeFigureOut">
              <a:rPr lang="es-ES" smtClean="0"/>
              <a:pPr/>
              <a:t>28/01/2014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C1F9-F221-495B-9011-8B749BD26E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20E-2702-466E-AFC8-57E5F3E72E60}" type="datetimeFigureOut">
              <a:rPr lang="es-ES" smtClean="0"/>
              <a:pPr/>
              <a:t>28/01/2014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C1F9-F221-495B-9011-8B749BD26E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20E-2702-466E-AFC8-57E5F3E72E60}" type="datetimeFigureOut">
              <a:rPr lang="es-ES" smtClean="0"/>
              <a:pPr/>
              <a:t>28/01/2014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C1F9-F221-495B-9011-8B749BD26E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20E-2702-466E-AFC8-57E5F3E72E60}" type="datetimeFigureOut">
              <a:rPr lang="es-ES" smtClean="0"/>
              <a:pPr/>
              <a:t>28/01/2014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C1F9-F221-495B-9011-8B749BD26E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20E-2702-466E-AFC8-57E5F3E72E60}" type="datetimeFigureOut">
              <a:rPr lang="es-ES" smtClean="0"/>
              <a:pPr/>
              <a:t>28/01/2014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C1F9-F221-495B-9011-8B749BD26E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20E-2702-466E-AFC8-57E5F3E72E60}" type="datetimeFigureOut">
              <a:rPr lang="es-ES" smtClean="0"/>
              <a:pPr/>
              <a:t>28/01/2014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C1F9-F221-495B-9011-8B749BD26E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20E-2702-466E-AFC8-57E5F3E72E60}" type="datetimeFigureOut">
              <a:rPr lang="es-ES" smtClean="0"/>
              <a:pPr/>
              <a:t>28/01/2014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C1F9-F221-495B-9011-8B749BD26E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20E-2702-466E-AFC8-57E5F3E72E60}" type="datetimeFigureOut">
              <a:rPr lang="es-ES" smtClean="0"/>
              <a:pPr/>
              <a:t>28/01/2014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C1F9-F221-495B-9011-8B749BD26E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EB20E-2702-466E-AFC8-57E5F3E72E60}" type="datetimeFigureOut">
              <a:rPr lang="es-ES" smtClean="0"/>
              <a:pPr/>
              <a:t>28/01/2014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C1F9-F221-495B-9011-8B749BD26E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u7u6TwUsi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0.2.%20DIARIO%20SOCIOL&#211;GICO.pptx" TargetMode="External"/><Relationship Id="rId2" Type="http://schemas.openxmlformats.org/officeDocument/2006/relationships/hyperlink" Target="0.1.%20TOP%20CHEF.ppt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tinobar@ull.edu.es" TargetMode="External"/><Relationship Id="rId2" Type="http://schemas.openxmlformats.org/officeDocument/2006/relationships/hyperlink" Target="http://webpages.ull.es/users/ctinoba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HSpUQPyfHr4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b="1" dirty="0" smtClean="0">
                <a:solidFill>
                  <a:srgbClr val="FF0000"/>
                </a:solidFill>
              </a:rPr>
              <a:t>SOCIOLOGÍA POLÍTICA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CUARTO DE GRADO </a:t>
            </a:r>
            <a:r>
              <a:rPr lang="es-ES" b="1" dirty="0">
                <a:solidFill>
                  <a:srgbClr val="002060"/>
                </a:solidFill>
              </a:rPr>
              <a:t>DE </a:t>
            </a:r>
            <a:r>
              <a:rPr lang="es-ES" b="1" dirty="0" smtClean="0">
                <a:solidFill>
                  <a:srgbClr val="002060"/>
                </a:solidFill>
              </a:rPr>
              <a:t>SOCIOLOGÍA, 2013-2014.</a:t>
            </a:r>
          </a:p>
          <a:p>
            <a:pPr algn="r"/>
            <a:r>
              <a:rPr lang="es-ES" b="1" u="sng" dirty="0" smtClean="0">
                <a:solidFill>
                  <a:srgbClr val="002060"/>
                </a:solidFill>
              </a:rPr>
              <a:t>SEGUNDO (y último) CUATRIMESTRE:</a:t>
            </a:r>
            <a:endParaRPr lang="es-ES" u="sng" dirty="0" smtClean="0">
              <a:solidFill>
                <a:srgbClr val="002060"/>
              </a:solidFill>
            </a:endParaRPr>
          </a:p>
          <a:p>
            <a:pPr algn="just"/>
            <a:endParaRPr lang="es-ES" sz="1400" b="1" dirty="0" smtClean="0">
              <a:solidFill>
                <a:srgbClr val="002060"/>
              </a:solidFill>
            </a:endParaRPr>
          </a:p>
          <a:p>
            <a:pPr algn="r"/>
            <a:endParaRPr lang="es-ES" b="1" dirty="0" smtClean="0">
              <a:solidFill>
                <a:srgbClr val="00B050"/>
              </a:solidFill>
            </a:endParaRPr>
          </a:p>
          <a:p>
            <a:pPr algn="r"/>
            <a:endParaRPr lang="es-ES" b="1" dirty="0" smtClean="0">
              <a:solidFill>
                <a:srgbClr val="00B050"/>
              </a:solidFill>
            </a:endParaRPr>
          </a:p>
          <a:p>
            <a:pPr algn="r"/>
            <a:endParaRPr lang="es-ES" b="1" dirty="0" smtClean="0">
              <a:solidFill>
                <a:srgbClr val="00B050"/>
              </a:solidFill>
            </a:endParaRPr>
          </a:p>
          <a:p>
            <a:pPr algn="r"/>
            <a:endParaRPr lang="es-ES" b="1" dirty="0" smtClean="0">
              <a:solidFill>
                <a:srgbClr val="00B050"/>
              </a:solidFill>
            </a:endParaRPr>
          </a:p>
          <a:p>
            <a:pPr algn="r"/>
            <a:r>
              <a:rPr lang="es-ES" b="1" dirty="0" smtClean="0">
                <a:solidFill>
                  <a:srgbClr val="00B050"/>
                </a:solidFill>
              </a:rPr>
              <a:t>MARTES, DE 15:00 A 16:30 HORAS (teóricas)</a:t>
            </a:r>
          </a:p>
          <a:p>
            <a:pPr algn="r"/>
            <a:r>
              <a:rPr lang="es-ES" b="1" dirty="0" smtClean="0">
                <a:solidFill>
                  <a:srgbClr val="00B050"/>
                </a:solidFill>
              </a:rPr>
              <a:t>MARTES</a:t>
            </a:r>
            <a:r>
              <a:rPr lang="es-ES" b="1" dirty="0">
                <a:solidFill>
                  <a:srgbClr val="00B050"/>
                </a:solidFill>
              </a:rPr>
              <a:t>, DE </a:t>
            </a:r>
            <a:r>
              <a:rPr lang="es-ES" b="1" dirty="0" smtClean="0">
                <a:solidFill>
                  <a:srgbClr val="00B050"/>
                </a:solidFill>
              </a:rPr>
              <a:t>16:30 </a:t>
            </a:r>
            <a:r>
              <a:rPr lang="es-ES" b="1" dirty="0">
                <a:solidFill>
                  <a:srgbClr val="00B050"/>
                </a:solidFill>
              </a:rPr>
              <a:t>A </a:t>
            </a:r>
            <a:r>
              <a:rPr lang="es-ES" b="1" dirty="0" smtClean="0">
                <a:solidFill>
                  <a:srgbClr val="00B050"/>
                </a:solidFill>
              </a:rPr>
              <a:t>17:30 HORAS (prácticas)</a:t>
            </a:r>
          </a:p>
          <a:p>
            <a:pPr algn="r"/>
            <a:r>
              <a:rPr lang="es-ES" b="1" dirty="0" smtClean="0">
                <a:solidFill>
                  <a:srgbClr val="00B050"/>
                </a:solidFill>
              </a:rPr>
              <a:t>MIÉRCOLES, DE 16:30 A 17:30 HORAS (teóricas)</a:t>
            </a:r>
            <a:endParaRPr lang="es-ES" b="1" dirty="0">
              <a:solidFill>
                <a:srgbClr val="00B050"/>
              </a:solidFill>
            </a:endParaRPr>
          </a:p>
          <a:p>
            <a:pPr algn="r"/>
            <a:r>
              <a:rPr lang="es-ES" b="1" dirty="0" smtClean="0">
                <a:solidFill>
                  <a:srgbClr val="00B050"/>
                </a:solidFill>
              </a:rPr>
              <a:t>AULA 1.1.1.</a:t>
            </a:r>
            <a:endParaRPr lang="es-ES" b="1" dirty="0">
              <a:solidFill>
                <a:srgbClr val="00B050"/>
              </a:solidFill>
            </a:endParaRPr>
          </a:p>
          <a:p>
            <a:pPr algn="just"/>
            <a:endParaRPr lang="es-ES" dirty="0"/>
          </a:p>
        </p:txBody>
      </p:sp>
      <p:pic>
        <p:nvPicPr>
          <p:cNvPr id="6" name="Picture 2" descr="http://www.juancenteno.es/imagenes/noticiasbig/adeje220127171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88840"/>
            <a:ext cx="3744416" cy="2376264"/>
          </a:xfrm>
          <a:prstGeom prst="rect">
            <a:avLst/>
          </a:prstGeom>
          <a:noFill/>
        </p:spPr>
      </p:pic>
      <p:pic>
        <p:nvPicPr>
          <p:cNvPr id="7" name="Picture 2" descr="http://deconceptos.com/wp-content/uploads/2010/11/concepto-de-sociologia-politica-300x2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4536504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SOCIOLOGÍA POLÍTICA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b="1" dirty="0" smtClean="0">
                <a:solidFill>
                  <a:srgbClr val="002060"/>
                </a:solidFill>
              </a:rPr>
              <a:t>Violencia política. Violencia y Estado. La violencia popular. Acciones revolucionarias y violencia. Terrorismo y golpismo.</a:t>
            </a:r>
          </a:p>
          <a:p>
            <a:pPr algn="just">
              <a:buNone/>
            </a:pPr>
            <a:endParaRPr lang="es-ES" sz="28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s-ES" sz="2800" b="1" dirty="0" smtClean="0">
                <a:solidFill>
                  <a:srgbClr val="002060"/>
                </a:solidFill>
              </a:rPr>
              <a:t>Orden y sistema mundial. Globalización y ubicación de la política. Sistemas de partidos. Las relaciones internacionales y la sociedad internacional.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C:\Users\user\Desktop\SOCIOLOGÍA POLÍTICA\IMÁGENES\fundamentos-de-sociologia-politica_MLV-F-2566022941_0420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65712"/>
            <a:ext cx="2523773" cy="2592288"/>
          </a:xfrm>
          <a:prstGeom prst="rect">
            <a:avLst/>
          </a:prstGeom>
          <a:noFill/>
        </p:spPr>
      </p:pic>
      <p:pic>
        <p:nvPicPr>
          <p:cNvPr id="5" name="Picture 2" descr="C:\Users\user\Desktop\SOCIOLOGÍA POLÍTICA\safe_image[1]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833664"/>
            <a:ext cx="5184576" cy="3024336"/>
          </a:xfrm>
          <a:prstGeom prst="rect">
            <a:avLst/>
          </a:prstGeom>
          <a:noFill/>
        </p:spPr>
      </p:pic>
      <p:pic>
        <p:nvPicPr>
          <p:cNvPr id="6" name="Picture 2" descr="https://encrypted-tbn3.gstatic.com/images?q=tbn:ANd9GcSDPq1VxlGQZInMkw8hNrVBDtRKAH5LJLlkTReWhkkc04Tvk3P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484784"/>
            <a:ext cx="2074937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3"/>
                </a:solidFill>
              </a:rPr>
              <a:t>METODOLOGÍA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 smtClean="0">
                <a:solidFill>
                  <a:schemeClr val="bg1"/>
                </a:solidFill>
              </a:rPr>
              <a:t>¿Cómo hacer/aprender en las clases teóricas, en las clases prácticas y en la vida cotidiana</a:t>
            </a:r>
            <a:r>
              <a:rPr lang="es-ES" sz="2400" b="1" dirty="0" smtClean="0">
                <a:solidFill>
                  <a:schemeClr val="bg1"/>
                </a:solidFill>
              </a:rPr>
              <a:t>?</a:t>
            </a:r>
          </a:p>
          <a:p>
            <a:pPr algn="just"/>
            <a:r>
              <a:rPr lang="es-ES" sz="2400" b="1" dirty="0" smtClean="0">
                <a:solidFill>
                  <a:srgbClr val="7030A0"/>
                </a:solidFill>
              </a:rPr>
              <a:t>Los martes nos dedicamos a clases teóricas, con una exposición inicial del profesor de la asignatura en torno al tema o lección que toca (máximo 50 minutos), y a continuación discutimos textos o lo dicho por el profesor durante 100 minutos.</a:t>
            </a:r>
          </a:p>
          <a:p>
            <a:pPr algn="just">
              <a:spcBef>
                <a:spcPts val="0"/>
              </a:spcBef>
            </a:pPr>
            <a:r>
              <a:rPr lang="es-ES" sz="2400" b="1" dirty="0" smtClean="0">
                <a:solidFill>
                  <a:srgbClr val="7030A0"/>
                </a:solidFill>
              </a:rPr>
              <a:t>Los miércoles nos dedicamos a las clases</a:t>
            </a:r>
          </a:p>
          <a:p>
            <a:pPr algn="just">
              <a:spcBef>
                <a:spcPts val="0"/>
              </a:spcBef>
            </a:pPr>
            <a:r>
              <a:rPr lang="es-ES" sz="2400" b="1" dirty="0" smtClean="0">
                <a:solidFill>
                  <a:srgbClr val="7030A0"/>
                </a:solidFill>
              </a:rPr>
              <a:t>p</a:t>
            </a:r>
            <a:r>
              <a:rPr lang="es-ES" sz="2400" b="1" dirty="0" smtClean="0">
                <a:solidFill>
                  <a:srgbClr val="7030A0"/>
                </a:solidFill>
              </a:rPr>
              <a:t>rácticas (top chef sociológico) durante 60</a:t>
            </a:r>
          </a:p>
          <a:p>
            <a:pPr algn="just">
              <a:spcBef>
                <a:spcPts val="0"/>
              </a:spcBef>
            </a:pPr>
            <a:r>
              <a:rPr lang="es-ES" sz="2400" b="1" dirty="0" smtClean="0">
                <a:solidFill>
                  <a:srgbClr val="7030A0"/>
                </a:solidFill>
              </a:rPr>
              <a:t>m</a:t>
            </a:r>
            <a:r>
              <a:rPr lang="es-ES" sz="2400" b="1" dirty="0" smtClean="0">
                <a:solidFill>
                  <a:srgbClr val="7030A0"/>
                </a:solidFill>
              </a:rPr>
              <a:t>inutos.</a:t>
            </a:r>
            <a:endParaRPr lang="es-ES" sz="2400" b="1" dirty="0" smtClean="0">
              <a:solidFill>
                <a:srgbClr val="7030A0"/>
              </a:solidFill>
            </a:endParaRPr>
          </a:p>
        </p:txBody>
      </p:sp>
      <p:pic>
        <p:nvPicPr>
          <p:cNvPr id="6" name="Picture 4" descr="http://www.libreriaolejnik.com/images/libros2/45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2267744" cy="2636912"/>
          </a:xfrm>
          <a:prstGeom prst="rect">
            <a:avLst/>
          </a:prstGeom>
          <a:noFill/>
        </p:spPr>
      </p:pic>
      <p:pic>
        <p:nvPicPr>
          <p:cNvPr id="7" name="Picture 2" descr="https://fbcdn-sphotos-b-a.akamaihd.net/hphotos-ak-prn2/1044567_10151465095565658_15746635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581128"/>
            <a:ext cx="6876256" cy="2276872"/>
          </a:xfrm>
          <a:prstGeom prst="rect">
            <a:avLst/>
          </a:prstGeom>
          <a:noFill/>
        </p:spPr>
      </p:pic>
      <p:pic>
        <p:nvPicPr>
          <p:cNvPr id="8" name="Picture 2" descr="C:\Users\user\Desktop\CAMBIO SOCIAL\0. GUIA DOCENTE Y PRESENTACIÓN\298970_181374971939779_999100492_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600" y="2636912"/>
            <a:ext cx="3600400" cy="1923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METODOLOGÍA</a:t>
            </a:r>
            <a:r>
              <a:rPr lang="es-ES" dirty="0" smtClean="0">
                <a:solidFill>
                  <a:schemeClr val="accent3"/>
                </a:solidFill>
              </a:rPr>
              <a:t> 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algn="just"/>
            <a:r>
              <a:rPr lang="es-ES" sz="2400" b="1" u="sng" dirty="0">
                <a:solidFill>
                  <a:schemeClr val="bg1"/>
                </a:solidFill>
              </a:rPr>
              <a:t>Clases teóricas</a:t>
            </a:r>
            <a:r>
              <a:rPr lang="es-ES" sz="2400" b="1" dirty="0">
                <a:solidFill>
                  <a:schemeClr val="bg1"/>
                </a:solidFill>
              </a:rPr>
              <a:t>: Exposición del profesor de la asignatura de los aspectos teóricos y metodológicos </a:t>
            </a:r>
            <a:r>
              <a:rPr lang="es-ES" sz="2400" b="1" dirty="0" smtClean="0">
                <a:solidFill>
                  <a:schemeClr val="bg1"/>
                </a:solidFill>
              </a:rPr>
              <a:t>en relación a </a:t>
            </a:r>
            <a:r>
              <a:rPr lang="es-ES" sz="2400" b="1" dirty="0">
                <a:solidFill>
                  <a:schemeClr val="bg1"/>
                </a:solidFill>
              </a:rPr>
              <a:t>los contenidos de los temas y </a:t>
            </a:r>
            <a:r>
              <a:rPr lang="es-ES" sz="2400" b="1" dirty="0" smtClean="0">
                <a:solidFill>
                  <a:schemeClr val="bg1"/>
                </a:solidFill>
              </a:rPr>
              <a:t>de las </a:t>
            </a:r>
            <a:r>
              <a:rPr lang="es-ES" sz="2400" b="1" dirty="0">
                <a:solidFill>
                  <a:schemeClr val="bg1"/>
                </a:solidFill>
              </a:rPr>
              <a:t>lecciones</a:t>
            </a:r>
            <a:r>
              <a:rPr lang="es-ES" sz="2400" b="1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Las </a:t>
            </a:r>
            <a:r>
              <a:rPr lang="es-ES" sz="2400" b="1" u="sng" dirty="0" smtClean="0">
                <a:solidFill>
                  <a:schemeClr val="accent5">
                    <a:lumMod val="50000"/>
                  </a:schemeClr>
                </a:solidFill>
              </a:rPr>
              <a:t>prácticas de aula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serán comentarios de textos, consulta de fuentes y análisis de casos concretos. Todos estos trabajos se harán en grupos reducidos con puesta en común en asamblea de aula.</a:t>
            </a:r>
          </a:p>
          <a:p>
            <a:pPr algn="just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s-ES" sz="2400" b="1" dirty="0" smtClean="0">
                <a:solidFill>
                  <a:schemeClr val="bg1"/>
                </a:solidFill>
              </a:rPr>
              <a:t>Algunas clases se impartirán fuera del aula…</a:t>
            </a:r>
            <a:endParaRPr lang="es-ES" sz="2400" dirty="0" smtClean="0">
              <a:solidFill>
                <a:schemeClr val="bg1"/>
              </a:solidFill>
            </a:endParaRPr>
          </a:p>
          <a:p>
            <a:pPr algn="just"/>
            <a:endParaRPr lang="es-ES" dirty="0"/>
          </a:p>
          <a:p>
            <a:pPr algn="just"/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user\Desktop\CAMBIO SOCIAL\0. GUIA DOCENTE Y PRESENTACIÓN\320254_227353127321494_518249538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2376264" cy="1872208"/>
          </a:xfrm>
          <a:prstGeom prst="rect">
            <a:avLst/>
          </a:prstGeom>
          <a:noFill/>
        </p:spPr>
      </p:pic>
      <p:pic>
        <p:nvPicPr>
          <p:cNvPr id="5" name="Picture 2" descr="C:\Users\user\Desktop\CAMBIO SOCIAL\0. GUIA DOCENTE Y PRESENTACIÓN\298970_181374971939779_999100492_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509120"/>
            <a:ext cx="2232248" cy="1923678"/>
          </a:xfrm>
          <a:prstGeom prst="rect">
            <a:avLst/>
          </a:prstGeom>
          <a:noFill/>
        </p:spPr>
      </p:pic>
      <p:pic>
        <p:nvPicPr>
          <p:cNvPr id="6" name="Picture 2" descr="https://sphotos-a.xx.fbcdn.net/hphotos-frc1/312198_2523676377564_3186593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45024"/>
            <a:ext cx="2592288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3"/>
                </a:solidFill>
              </a:rPr>
              <a:t>METODOLOGÍA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 smtClean="0">
                <a:solidFill>
                  <a:schemeClr val="bg1"/>
                </a:solidFill>
              </a:rPr>
              <a:t>Cada estudiante intentará aplicar los conocimientos adquiridos en las clases teóricas y prácticas en temas específicos, con el </a:t>
            </a:r>
            <a:r>
              <a:rPr lang="es-ES" sz="2400" b="1" u="sng" dirty="0" smtClean="0">
                <a:solidFill>
                  <a:schemeClr val="bg1"/>
                </a:solidFill>
              </a:rPr>
              <a:t>seguimiento tutorial</a:t>
            </a:r>
            <a:r>
              <a:rPr lang="es-ES" sz="2400" b="1" dirty="0" smtClean="0">
                <a:solidFill>
                  <a:schemeClr val="bg1"/>
                </a:solidFill>
              </a:rPr>
              <a:t> del profesor de la materia.</a:t>
            </a:r>
          </a:p>
          <a:p>
            <a:pPr algn="just"/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</a:rPr>
              <a:t>Las </a:t>
            </a:r>
            <a:r>
              <a:rPr lang="es-ES" sz="2400" b="1" u="sng" dirty="0" smtClean="0">
                <a:solidFill>
                  <a:schemeClr val="accent5">
                    <a:lumMod val="75000"/>
                  </a:schemeClr>
                </a:solidFill>
              </a:rPr>
              <a:t>actividades de tutoría</a:t>
            </a:r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</a:rPr>
              <a:t>, personal y/o grupal consistirán en el seguimiento del proceso cognitivo del alumnado, plasmado en el ‘</a:t>
            </a:r>
            <a:r>
              <a:rPr lang="es-ES" sz="2400" b="1" u="sng" dirty="0" smtClean="0">
                <a:solidFill>
                  <a:schemeClr val="accent5">
                    <a:lumMod val="75000"/>
                  </a:schemeClr>
                </a:solidFill>
              </a:rPr>
              <a:t>diario sociológico</a:t>
            </a:r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</a:rPr>
              <a:t>’, que será básico para la evaluación subjetiva y objetiva de la asignatura.</a:t>
            </a:r>
          </a:p>
          <a:p>
            <a:pPr algn="just"/>
            <a:r>
              <a:rPr lang="es-ES" sz="2400" b="1" dirty="0" smtClean="0">
                <a:solidFill>
                  <a:schemeClr val="bg1"/>
                </a:solidFill>
              </a:rPr>
              <a:t>Para quienes no quieran hacer el examen hay una alternativa basada en el trabajo en grupo durante el cuatrimestre, desarrollando al menos DOS cuestiones referidas al temario.</a:t>
            </a:r>
          </a:p>
        </p:txBody>
      </p:sp>
      <p:pic>
        <p:nvPicPr>
          <p:cNvPr id="6" name="Picture 4" descr="http://www.libreriaolejnik.com/images/libros2/45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53136"/>
            <a:ext cx="2095500" cy="2039889"/>
          </a:xfrm>
          <a:prstGeom prst="rect">
            <a:avLst/>
          </a:prstGeom>
          <a:noFill/>
        </p:spPr>
      </p:pic>
      <p:pic>
        <p:nvPicPr>
          <p:cNvPr id="7" name="Picture 2" descr="https://fbcdn-sphotos-b-a.akamaihd.net/hphotos-ak-prn2/1044567_10151465095565658_15746635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581128"/>
            <a:ext cx="6876256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chemeClr val="accent3"/>
                </a:solidFill>
              </a:rPr>
              <a:t>SISTEMA DE EVALUACIÓN</a:t>
            </a:r>
            <a:r>
              <a:rPr lang="es-ES" sz="3600" dirty="0" smtClean="0">
                <a:solidFill>
                  <a:schemeClr val="accent3"/>
                </a:solidFill>
              </a:rPr>
              <a:t> </a:t>
            </a:r>
            <a:endParaRPr lang="es-ES" sz="3600" dirty="0">
              <a:solidFill>
                <a:schemeClr val="accent3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144000" cy="6165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540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3600" b="1" cap="all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Tipo de Prueba</a:t>
                      </a:r>
                      <a:endParaRPr lang="es-ES" sz="3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25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36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quiero diario</a:t>
                      </a:r>
                      <a:r>
                        <a:rPr lang="es-ES" sz="3600" b="1" baseline="0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sociológico…</a:t>
                      </a:r>
                      <a:endParaRPr lang="es-ES" sz="36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22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36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Evaluación continua</a:t>
                      </a:r>
                      <a:r>
                        <a:rPr lang="es-ES" sz="3600" b="1" baseline="0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 través de trabajos.</a:t>
                      </a:r>
                      <a:endParaRPr lang="es-ES" sz="36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103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36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Juego de roles.</a:t>
                      </a:r>
                      <a:endParaRPr lang="es-ES" sz="36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chemeClr val="accent3"/>
                </a:solidFill>
              </a:rPr>
              <a:t>SISTEMA DE EVALUACIÓN</a:t>
            </a:r>
            <a:r>
              <a:rPr lang="es-ES" sz="3600" dirty="0" smtClean="0">
                <a:solidFill>
                  <a:schemeClr val="accent3"/>
                </a:solidFill>
              </a:rPr>
              <a:t> </a:t>
            </a:r>
            <a:endParaRPr lang="es-ES" sz="3600" dirty="0">
              <a:solidFill>
                <a:schemeClr val="accent3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144000" cy="616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610"/>
                <a:gridCol w="3311646"/>
                <a:gridCol w="2267744"/>
              </a:tblGrid>
              <a:tr h="665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b="1" cap="all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Tipo de Prueba</a:t>
                      </a:r>
                      <a:endParaRPr lang="es-ES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b="1" cap="all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Criterios</a:t>
                      </a:r>
                      <a:endParaRPr lang="es-ES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b="1" cap="all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Ponderación</a:t>
                      </a:r>
                      <a:endParaRPr lang="es-ES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1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Examen (DOS preguntas del temario) 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ES" sz="2000" b="1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000" b="1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  <a:hlinkClick r:id="rId2" action="ppaction://hlinkpres?slideindex=1&amp;slidetitle="/>
                        </a:rPr>
                        <a:t>alternativa</a:t>
                      </a:r>
                      <a:r>
                        <a:rPr lang="es-ES" sz="2000" b="1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ES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Dominio de los conocimientos teóricos y </a:t>
                      </a:r>
                      <a:r>
                        <a:rPr lang="es-ES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 los conceptos</a:t>
                      </a: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es-ES" sz="2000" b="1" dirty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6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Asistencia y </a:t>
                      </a:r>
                      <a:r>
                        <a:rPr lang="es-ES" sz="2000" b="1" dirty="0">
                          <a:latin typeface="Arial"/>
                          <a:ea typeface="Times New Roman"/>
                          <a:cs typeface="Times New Roman"/>
                        </a:rPr>
                        <a:t>participación en las clases teóricas y </a:t>
                      </a:r>
                      <a:r>
                        <a:rPr lang="es-E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prácticas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Asistencia y participación </a:t>
                      </a: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 el debate grupal y en las </a:t>
                      </a:r>
                      <a:r>
                        <a:rPr lang="es-ES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lecturas.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s-ES" sz="2000" b="1" dirty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22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  <a:hlinkClick r:id="rId3" action="ppaction://hlinkpres?slideindex=1&amp;slidetitle="/>
                        </a:rPr>
                        <a:t>Diario 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  <a:hlinkClick r:id="rId3" action="ppaction://hlinkpres?slideindex=1&amp;slidetitle="/>
                        </a:rPr>
                        <a:t>Sociológico</a:t>
                      </a:r>
                      <a:endParaRPr lang="es-ES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b="1" dirty="0">
                          <a:latin typeface="Arial"/>
                          <a:ea typeface="Times New Roman"/>
                          <a:cs typeface="Times New Roman"/>
                        </a:rPr>
                        <a:t>Presentación, estructura, ortografía, originalidad.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b="1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s-E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s-ES" sz="2000" b="1" dirty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HORARIO DE TUTORÍAS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800" b="1" dirty="0" smtClean="0">
                <a:solidFill>
                  <a:srgbClr val="FF0000"/>
                </a:solidFill>
              </a:rPr>
              <a:t>LUNES, </a:t>
            </a:r>
            <a:r>
              <a:rPr lang="es-ES" sz="2800" b="1" u="sng" dirty="0">
                <a:solidFill>
                  <a:srgbClr val="FF0000"/>
                </a:solidFill>
              </a:rPr>
              <a:t>de </a:t>
            </a:r>
            <a:r>
              <a:rPr lang="es-ES" sz="2800" b="1" u="sng" dirty="0" smtClean="0">
                <a:solidFill>
                  <a:srgbClr val="FF0000"/>
                </a:solidFill>
              </a:rPr>
              <a:t>9:30 </a:t>
            </a:r>
            <a:r>
              <a:rPr lang="es-ES" sz="2800" b="1" u="sng" dirty="0">
                <a:solidFill>
                  <a:srgbClr val="FF0000"/>
                </a:solidFill>
              </a:rPr>
              <a:t>a </a:t>
            </a:r>
            <a:r>
              <a:rPr lang="es-ES" sz="2800" b="1" u="sng" dirty="0" smtClean="0">
                <a:solidFill>
                  <a:srgbClr val="FF0000"/>
                </a:solidFill>
              </a:rPr>
              <a:t>12:30 </a:t>
            </a:r>
            <a:r>
              <a:rPr lang="es-ES" sz="2800" b="1" u="sng" dirty="0">
                <a:solidFill>
                  <a:srgbClr val="FF0000"/>
                </a:solidFill>
              </a:rPr>
              <a:t>horas </a:t>
            </a:r>
            <a:r>
              <a:rPr lang="es-ES" sz="2800" b="1" dirty="0">
                <a:solidFill>
                  <a:srgbClr val="FF0000"/>
                </a:solidFill>
              </a:rPr>
              <a:t> </a:t>
            </a:r>
            <a:endParaRPr lang="es-ES" sz="28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s-ES" sz="2800" b="1" dirty="0" smtClean="0">
                <a:solidFill>
                  <a:srgbClr val="FF0000"/>
                </a:solidFill>
              </a:rPr>
              <a:t>MIÉRCOLES, </a:t>
            </a:r>
            <a:r>
              <a:rPr lang="es-ES" sz="2800" b="1" u="sng" dirty="0">
                <a:solidFill>
                  <a:srgbClr val="FF0000"/>
                </a:solidFill>
              </a:rPr>
              <a:t>de </a:t>
            </a:r>
            <a:r>
              <a:rPr lang="es-ES" sz="2800" b="1" u="sng" dirty="0" smtClean="0">
                <a:solidFill>
                  <a:srgbClr val="FF0000"/>
                </a:solidFill>
              </a:rPr>
              <a:t>9:30 </a:t>
            </a:r>
            <a:r>
              <a:rPr lang="es-ES" sz="2800" b="1" u="sng" dirty="0">
                <a:solidFill>
                  <a:srgbClr val="FF0000"/>
                </a:solidFill>
              </a:rPr>
              <a:t>a </a:t>
            </a:r>
            <a:r>
              <a:rPr lang="es-ES" sz="2800" b="1" u="sng" dirty="0" smtClean="0">
                <a:solidFill>
                  <a:srgbClr val="FF0000"/>
                </a:solidFill>
              </a:rPr>
              <a:t>12:30 </a:t>
            </a:r>
            <a:r>
              <a:rPr lang="es-ES" sz="2800" b="1" u="sng" dirty="0">
                <a:solidFill>
                  <a:srgbClr val="FF0000"/>
                </a:solidFill>
              </a:rPr>
              <a:t>horas</a:t>
            </a:r>
            <a:endParaRPr lang="es-ES" sz="2800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FACULTAD </a:t>
            </a:r>
            <a:r>
              <a:rPr lang="es-ES" sz="2800" b="1" dirty="0">
                <a:solidFill>
                  <a:schemeClr val="accent5">
                    <a:lumMod val="75000"/>
                  </a:schemeClr>
                </a:solidFill>
              </a:rPr>
              <a:t>DE CIENCIAS POLÍTICAS Y SOCIALES. PLANTA 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0.4.</a:t>
            </a:r>
          </a:p>
          <a:p>
            <a:pPr algn="just">
              <a:buNone/>
            </a:pP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Web: </a:t>
            </a:r>
            <a:r>
              <a:rPr lang="es-ES" sz="2800" b="1" u="sng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http://webpages.ull.es/users/ctinobar</a:t>
            </a:r>
            <a:endParaRPr lang="es-E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Correo </a:t>
            </a:r>
            <a:r>
              <a:rPr lang="es-ES" sz="2800" b="1" dirty="0">
                <a:solidFill>
                  <a:schemeClr val="accent5">
                    <a:lumMod val="75000"/>
                  </a:schemeClr>
                </a:solidFill>
              </a:rPr>
              <a:t>electrónico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:	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ctinobar@ull.edu.es</a:t>
            </a:r>
            <a:endParaRPr lang="es-E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Teléfono del despacho: 922 31 79 22</a:t>
            </a:r>
            <a:endParaRPr lang="es-ES" sz="2800" dirty="0"/>
          </a:p>
        </p:txBody>
      </p:sp>
      <p:pic>
        <p:nvPicPr>
          <p:cNvPr id="6" name="Picture 4" descr="https://encrypted-tbn1.gstatic.com/images?q=tbn:ANd9GcSLjWV-iC5joUblhUZxO68nV_SX0nwVMRGnxVg56C_gbAs0509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05064"/>
            <a:ext cx="2013198" cy="1944216"/>
          </a:xfrm>
          <a:prstGeom prst="rect">
            <a:avLst/>
          </a:prstGeom>
          <a:noFill/>
        </p:spPr>
      </p:pic>
      <p:pic>
        <p:nvPicPr>
          <p:cNvPr id="7" name="Picture 2" descr="http://www.juancenteno.es/imagenes/noticiasbig/adeje2201271718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280831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48679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3"/>
                </a:solidFill>
              </a:rPr>
              <a:t>OBJETIVOS DE LA ASIGNATURA</a:t>
            </a:r>
            <a:r>
              <a:rPr lang="es-ES" dirty="0" smtClean="0">
                <a:solidFill>
                  <a:schemeClr val="accent3"/>
                </a:solidFill>
              </a:rPr>
              <a:t> 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 smtClean="0">
                <a:solidFill>
                  <a:schemeClr val="bg1"/>
                </a:solidFill>
              </a:rPr>
              <a:t>¿Qué espero de esta asignatura?</a:t>
            </a:r>
          </a:p>
          <a:p>
            <a:pPr algn="just"/>
            <a:endParaRPr lang="es-ES" sz="1000" b="1" dirty="0" smtClean="0">
              <a:solidFill>
                <a:schemeClr val="bg1"/>
              </a:solidFill>
            </a:endParaRPr>
          </a:p>
          <a:p>
            <a:pPr algn="just"/>
            <a:r>
              <a:rPr lang="es-ES" sz="2400" b="1" dirty="0" smtClean="0">
                <a:solidFill>
                  <a:srgbClr val="7030A0"/>
                </a:solidFill>
              </a:rPr>
              <a:t>	</a:t>
            </a:r>
            <a:r>
              <a:rPr lang="es-ES" b="1" dirty="0" smtClean="0">
                <a:solidFill>
                  <a:srgbClr val="7030A0"/>
                </a:solidFill>
              </a:rPr>
              <a:t>Tratar temas actuales</a:t>
            </a:r>
            <a:endParaRPr lang="es-ES" b="1" dirty="0" smtClean="0">
              <a:solidFill>
                <a:srgbClr val="7030A0"/>
              </a:solidFill>
            </a:endParaRPr>
          </a:p>
          <a:p>
            <a:pPr algn="just"/>
            <a:endParaRPr lang="es-ES" sz="1000" b="1" dirty="0" smtClean="0">
              <a:solidFill>
                <a:schemeClr val="bg1"/>
              </a:solidFill>
            </a:endParaRPr>
          </a:p>
          <a:p>
            <a:pPr algn="just"/>
            <a:r>
              <a:rPr lang="es-ES" sz="2800" b="1" dirty="0" smtClean="0">
                <a:solidFill>
                  <a:schemeClr val="bg1"/>
                </a:solidFill>
              </a:rPr>
              <a:t>¿Qué quiero hacer/aprender?</a:t>
            </a:r>
          </a:p>
          <a:p>
            <a:pPr algn="just"/>
            <a:endParaRPr lang="es-ES" sz="1000" b="1" dirty="0" smtClean="0">
              <a:solidFill>
                <a:srgbClr val="FFC000"/>
              </a:solidFill>
            </a:endParaRPr>
          </a:p>
          <a:p>
            <a:pPr algn="just"/>
            <a:r>
              <a:rPr lang="es-ES" sz="2400" b="1" dirty="0" smtClean="0">
                <a:solidFill>
                  <a:srgbClr val="FFC000"/>
                </a:solidFill>
              </a:rPr>
              <a:t>	</a:t>
            </a:r>
            <a:r>
              <a:rPr lang="es-ES" b="1" dirty="0" smtClean="0">
                <a:solidFill>
                  <a:srgbClr val="7030A0"/>
                </a:solidFill>
              </a:rPr>
              <a:t>Menos clásicos y más actualidad.</a:t>
            </a:r>
          </a:p>
          <a:p>
            <a:pPr algn="just"/>
            <a:r>
              <a:rPr lang="es-ES" b="1" dirty="0" smtClean="0">
                <a:solidFill>
                  <a:srgbClr val="7030A0"/>
                </a:solidFill>
              </a:rPr>
              <a:t>	</a:t>
            </a:r>
            <a:r>
              <a:rPr lang="es-ES" b="1" dirty="0" smtClean="0">
                <a:solidFill>
                  <a:srgbClr val="7030A0"/>
                </a:solidFill>
              </a:rPr>
              <a:t>Cosas prácticas, menos teorías.</a:t>
            </a:r>
            <a:endParaRPr lang="es-ES" b="1" dirty="0" smtClean="0">
              <a:solidFill>
                <a:srgbClr val="7030A0"/>
              </a:solidFill>
            </a:endParaRPr>
          </a:p>
          <a:p>
            <a:pPr lvl="0" algn="just"/>
            <a:endParaRPr lang="es-ES" sz="1000" b="1" dirty="0">
              <a:solidFill>
                <a:schemeClr val="tx1"/>
              </a:solidFill>
            </a:endParaRPr>
          </a:p>
        </p:txBody>
      </p:sp>
      <p:pic>
        <p:nvPicPr>
          <p:cNvPr id="4" name="Picture 6" descr="https://encrypted-tbn3.gstatic.com/images?q=tbn:ANd9GcQiylN91kJHNQ9WgGg30_TMNurhkkuDhg5mHNg6E_D4jjg5Min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49080"/>
            <a:ext cx="2520280" cy="2016224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thumb/1/15/Grafsect.png/220px-Grafs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92696"/>
            <a:ext cx="2095500" cy="1813174"/>
          </a:xfrm>
          <a:prstGeom prst="rect">
            <a:avLst/>
          </a:prstGeom>
          <a:noFill/>
        </p:spPr>
      </p:pic>
      <p:pic>
        <p:nvPicPr>
          <p:cNvPr id="6" name="Picture 2" descr="http://t2.gstatic.com/images?q=tbn:ANd9GcS28YtFxx8IJAGCj1LAjC8FFMA0m8JMZ0ccO6DKApxFUmNMIFo94ddDf_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49080"/>
            <a:ext cx="2376264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48679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3"/>
                </a:solidFill>
              </a:rPr>
              <a:t>OBJETIVOS DE LA ASIGNATURA</a:t>
            </a:r>
            <a:r>
              <a:rPr lang="es-ES" dirty="0" smtClean="0">
                <a:solidFill>
                  <a:schemeClr val="accent3"/>
                </a:solidFill>
              </a:rPr>
              <a:t> 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 smtClean="0">
                <a:solidFill>
                  <a:schemeClr val="bg2"/>
                </a:solidFill>
              </a:rPr>
              <a:t>1.- Analizar la génesis y el desarrollo de la sociología política a partir de las tradiciones, los autores y los temas que han constituido esta disciplina.</a:t>
            </a:r>
            <a:r>
              <a:rPr lang="es-ES" sz="2800" dirty="0" smtClean="0"/>
              <a:t> </a:t>
            </a:r>
            <a:endParaRPr lang="es-ES" sz="2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es-ES" sz="2800" b="1" dirty="0" smtClean="0">
                <a:solidFill>
                  <a:schemeClr val="accent6"/>
                </a:solidFill>
              </a:rPr>
              <a:t>2.- Describir y explicar los procesos y contextos políticos y la distribución del poder.</a:t>
            </a:r>
          </a:p>
          <a:p>
            <a:pPr algn="just"/>
            <a:r>
              <a:rPr lang="es-ES" sz="2800" b="1" dirty="0" smtClean="0">
                <a:solidFill>
                  <a:srgbClr val="FF0000"/>
                </a:solidFill>
              </a:rPr>
              <a:t>3.- Plantear y elaborar críticas y opiniones sobre cuestiones políticas, los sujetos de la acción política, la socialización y aculturación política, la participación, etcétera..</a:t>
            </a:r>
          </a:p>
          <a:p>
            <a:pPr algn="just"/>
            <a:endParaRPr lang="es-ES" sz="2800" b="1" dirty="0" smtClean="0">
              <a:solidFill>
                <a:srgbClr val="FFC000"/>
              </a:solidFill>
            </a:endParaRPr>
          </a:p>
          <a:p>
            <a:pPr algn="just"/>
            <a:endParaRPr lang="es-ES" sz="2800" b="1" dirty="0" smtClean="0">
              <a:solidFill>
                <a:srgbClr val="FFC000"/>
              </a:solidFill>
            </a:endParaRPr>
          </a:p>
          <a:p>
            <a:pPr algn="just"/>
            <a:endParaRPr lang="es-ES" sz="2800" b="1" dirty="0" smtClean="0">
              <a:solidFill>
                <a:srgbClr val="FFC000"/>
              </a:solidFill>
            </a:endParaRPr>
          </a:p>
          <a:p>
            <a:pPr algn="just"/>
            <a:r>
              <a:rPr lang="es-ES" sz="2800" b="1" dirty="0" smtClean="0">
                <a:solidFill>
                  <a:schemeClr val="bg1"/>
                </a:solidFill>
              </a:rPr>
              <a:t>4.- Comprender y analizar ensayos sociológicos sobre la política, el orden y la distribución del poder.</a:t>
            </a:r>
          </a:p>
          <a:p>
            <a:pPr lvl="0" algn="just"/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4" name="Picture 6" descr="https://encrypted-tbn3.gstatic.com/images?q=tbn:ANd9GcQiylN91kJHNQ9WgGg30_TMNurhkkuDhg5mHNg6E_D4jjg5Min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3096"/>
            <a:ext cx="1943100" cy="1290837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thumb/1/15/Grafsect.png/220px-Grafs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437112"/>
            <a:ext cx="2095500" cy="1381126"/>
          </a:xfrm>
          <a:prstGeom prst="rect">
            <a:avLst/>
          </a:prstGeom>
          <a:noFill/>
        </p:spPr>
      </p:pic>
      <p:pic>
        <p:nvPicPr>
          <p:cNvPr id="6" name="Picture 2" descr="http://t2.gstatic.com/images?q=tbn:ANd9GcS28YtFxx8IJAGCj1LAjC8FFMA0m8JMZ0ccO6DKApxFUmNMIFo94ddDf_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293096"/>
            <a:ext cx="1809750" cy="14440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OBJETIVOS DE LA ASIGNATURA </a:t>
            </a:r>
          </a:p>
        </p:txBody>
      </p:sp>
      <p:sp>
        <p:nvSpPr>
          <p:cNvPr id="7171" name="2 Subtítulo"/>
          <p:cNvSpPr>
            <a:spLocks noGrp="1"/>
          </p:cNvSpPr>
          <p:nvPr>
            <p:ph type="subTitle" idx="1"/>
          </p:nvPr>
        </p:nvSpPr>
        <p:spPr>
          <a:xfrm>
            <a:off x="107950" y="620713"/>
            <a:ext cx="8856663" cy="6237287"/>
          </a:xfrm>
        </p:spPr>
        <p:txBody>
          <a:bodyPr/>
          <a:lstStyle/>
          <a:p>
            <a:pPr algn="just"/>
            <a:r>
              <a:rPr lang="es-ES" sz="2400" b="1" dirty="0" smtClean="0">
                <a:solidFill>
                  <a:srgbClr val="002060"/>
                </a:solidFill>
              </a:rPr>
              <a:t>5.- Pero sobre todo, lo que más pretendo en esta materia es </a:t>
            </a:r>
            <a:r>
              <a:rPr lang="es-ES" sz="2400" b="1" u="sng" dirty="0" smtClean="0">
                <a:solidFill>
                  <a:srgbClr val="002060"/>
                </a:solidFill>
              </a:rPr>
              <a:t>disfrutar</a:t>
            </a:r>
            <a:r>
              <a:rPr lang="es-ES" sz="2400" b="1" dirty="0" smtClean="0">
                <a:solidFill>
                  <a:srgbClr val="002060"/>
                </a:solidFill>
              </a:rPr>
              <a:t>. Disfrutar significa gozar de una condición o de una circunstancia favorable, usar o poseer algo bueno, útil o agradable.</a:t>
            </a:r>
          </a:p>
          <a:p>
            <a:pPr algn="just"/>
            <a:r>
              <a:rPr lang="es-ES" sz="2400" b="1" dirty="0" smtClean="0">
                <a:solidFill>
                  <a:srgbClr val="002060"/>
                </a:solidFill>
              </a:rPr>
              <a:t>Los cuatro objetivos anteriores han de conseguirse de este modo. Disfrutar es, por tanto, mi principio epistemológico principal…</a:t>
            </a:r>
          </a:p>
          <a:p>
            <a:pPr algn="just"/>
            <a:endParaRPr lang="es-ES" b="1" dirty="0" smtClean="0"/>
          </a:p>
        </p:txBody>
      </p:sp>
      <p:pic>
        <p:nvPicPr>
          <p:cNvPr id="7172" name="Picture 3" descr="C:\Users\user\Desktop\APORTACIONES CCBR\IMÁGENES\006b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8280400" cy="403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SOCIOLOGÍA </a:t>
            </a:r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</a:t>
            </a:r>
            <a:endParaRPr lang="es-E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04056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CONTENIDOS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C:\Users\user\Desktop\SOCIOLOGÍA POLÍTICA\IMÁGENES\sociologia-politica-duverger-textos-usados_MLA-F-144690937_82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1296144" cy="1656184"/>
          </a:xfrm>
          <a:prstGeom prst="rect">
            <a:avLst/>
          </a:prstGeom>
          <a:noFill/>
        </p:spPr>
      </p:pic>
      <p:pic>
        <p:nvPicPr>
          <p:cNvPr id="5" name="Picture 6" descr="http://virtual.urbe.edu/librotexto/LIB-01664/port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73016"/>
            <a:ext cx="1728192" cy="259228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403648" y="1412776"/>
            <a:ext cx="71642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¿Qué temas </a:t>
            </a:r>
            <a:r>
              <a:rPr lang="es-ES" sz="2800" b="1" dirty="0" smtClean="0">
                <a:solidFill>
                  <a:srgbClr val="0070C0"/>
                </a:solidFill>
              </a:rPr>
              <a:t>tratar?</a:t>
            </a:r>
          </a:p>
          <a:p>
            <a:pPr algn="just"/>
            <a:r>
              <a:rPr lang="es-ES" sz="3200" b="1" dirty="0" smtClean="0">
                <a:solidFill>
                  <a:srgbClr val="7030A0"/>
                </a:solidFill>
              </a:rPr>
              <a:t>Temas actuales. Sistemas electorales. Poder. Partidos políticos. Comunicación y cultura política. Utopías e ideologías…</a:t>
            </a:r>
            <a:endParaRPr lang="es-ES" sz="3200" b="1" dirty="0">
              <a:solidFill>
                <a:srgbClr val="7030A0"/>
              </a:solidFill>
            </a:endParaRPr>
          </a:p>
        </p:txBody>
      </p:sp>
      <p:pic>
        <p:nvPicPr>
          <p:cNvPr id="8" name="Picture 8" descr="https://encrypted-tbn3.gstatic.com/images?q=tbn:ANd9GcRNxn4LOuxxi94lUUqWXHNSBcko-U5M1pecmtr95yBtegQWuQL8L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149080"/>
            <a:ext cx="1714500" cy="2060848"/>
          </a:xfrm>
          <a:prstGeom prst="rect">
            <a:avLst/>
          </a:prstGeom>
          <a:noFill/>
        </p:spPr>
      </p:pic>
      <p:pic>
        <p:nvPicPr>
          <p:cNvPr id="9" name="Picture 8" descr="http://www.fce.com.ar/archivos/tapas/5906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056"/>
            <a:ext cx="1884040" cy="2295526"/>
          </a:xfrm>
          <a:prstGeom prst="rect">
            <a:avLst/>
          </a:prstGeom>
          <a:noFill/>
        </p:spPr>
      </p:pic>
      <p:pic>
        <p:nvPicPr>
          <p:cNvPr id="10" name="Picture 10" descr="https://encrypted-tbn1.gstatic.com/images?q=tbn:ANd9GcQcn0bGBGsy7mXv-lDXZjhEraKQZ-MrMQ9Xo-R7ooz2GeLopg0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645024"/>
            <a:ext cx="17907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SOCIOLOGÍA POLÍTICA</a:t>
            </a:r>
            <a:b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1368152"/>
          </a:xfrm>
        </p:spPr>
        <p:txBody>
          <a:bodyPr>
            <a:noAutofit/>
          </a:bodyPr>
          <a:lstStyle/>
          <a:p>
            <a:endParaRPr lang="es-ES" b="1" dirty="0" smtClean="0">
              <a:solidFill>
                <a:schemeClr val="tx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CONTENIDOS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user\Desktop\SOCIOLOGÍA POLÍTICA\IMÁGENES\sociologia-politica-duverger-textos-usados_MLA-F-144690937_82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268760"/>
            <a:ext cx="2411760" cy="2636912"/>
          </a:xfrm>
          <a:prstGeom prst="rect">
            <a:avLst/>
          </a:prstGeom>
          <a:noFill/>
        </p:spPr>
      </p:pic>
      <p:pic>
        <p:nvPicPr>
          <p:cNvPr id="5" name="Picture 6" descr="http://virtual.urbe.edu/librotexto/LIB-01664/port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2448272" cy="259228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771800" y="3068960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Cristino Barroso Ribal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8" name="Picture 8" descr="https://encrypted-tbn3.gstatic.com/images?q=tbn:ANd9GcRNxn4LOuxxi94lUUqWXHNSBcko-U5M1pecmtr95yBtegQWuQL8L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1714500" cy="2667000"/>
          </a:xfrm>
          <a:prstGeom prst="rect">
            <a:avLst/>
          </a:prstGeom>
          <a:noFill/>
        </p:spPr>
      </p:pic>
      <p:pic>
        <p:nvPicPr>
          <p:cNvPr id="9" name="Picture 8" descr="http://www.fce.com.ar/archivos/tapas/5906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933056"/>
            <a:ext cx="1524000" cy="2295526"/>
          </a:xfrm>
          <a:prstGeom prst="rect">
            <a:avLst/>
          </a:prstGeom>
          <a:noFill/>
        </p:spPr>
      </p:pic>
      <p:pic>
        <p:nvPicPr>
          <p:cNvPr id="10" name="Picture 10" descr="https://encrypted-tbn1.gstatic.com/images?q=tbn:ANd9GcQcn0bGBGsy7mXv-lDXZjhEraKQZ-MrMQ9Xo-R7ooz2GeLopg0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149080"/>
            <a:ext cx="17907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</a:rPr>
              <a:t>SOCIOLOGÍA POLÍTICA (contenidos)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400" b="1" dirty="0" smtClean="0">
                <a:solidFill>
                  <a:schemeClr val="bg1"/>
                </a:solidFill>
              </a:rPr>
              <a:t>¿Qué es la sociología política? ¿Cuáles son sus fundamentos? </a:t>
            </a:r>
          </a:p>
          <a:p>
            <a:pPr algn="just">
              <a:buNone/>
            </a:pPr>
            <a:r>
              <a:rPr lang="es-ES" sz="2400" b="1" dirty="0" smtClean="0">
                <a:solidFill>
                  <a:schemeClr val="bg1"/>
                </a:solidFill>
              </a:rPr>
              <a:t>El ámbito de la sociología política: ¿Qué estudia? Sociología política y ciencia política. ¿Qué es la política y qué lugar ocupa en las sociedades? </a:t>
            </a:r>
          </a:p>
          <a:p>
            <a:pPr algn="just">
              <a:buNone/>
            </a:pPr>
            <a:r>
              <a:rPr lang="es-ES" sz="2400" b="1" dirty="0" smtClean="0">
                <a:solidFill>
                  <a:schemeClr val="bg1"/>
                </a:solidFill>
              </a:rPr>
              <a:t>El quehacer sociológico, entre dos revoluciones: la tecnológica (industrial) y la política (democracia).</a:t>
            </a:r>
          </a:p>
          <a:p>
            <a:pPr algn="just">
              <a:buNone/>
            </a:pPr>
            <a:r>
              <a:rPr lang="es-ES" sz="2400" b="1" dirty="0" smtClean="0">
                <a:solidFill>
                  <a:schemeClr val="bg1"/>
                </a:solidFill>
              </a:rPr>
              <a:t>El problema hobbesiano del orden social, su conveniencia y explicación. Coerción, coacción, miedo, intereses, consenso, disenso, valores…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t2.gstatic.com/images?q=tbn:ANd9GcTNp5R_jbi7bEtalIpAMs_gqt32JjufvfKT2b6-__BIqZRIZcRH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077072"/>
            <a:ext cx="1905000" cy="1844824"/>
          </a:xfrm>
          <a:prstGeom prst="rect">
            <a:avLst/>
          </a:prstGeom>
          <a:noFill/>
        </p:spPr>
      </p:pic>
      <p:pic>
        <p:nvPicPr>
          <p:cNvPr id="6" name="Picture 8" descr="http://www.filosofia.org/bol/bib/img/nb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93096"/>
            <a:ext cx="1709936" cy="2232248"/>
          </a:xfrm>
          <a:prstGeom prst="rect">
            <a:avLst/>
          </a:prstGeom>
          <a:noFill/>
        </p:spPr>
      </p:pic>
      <p:pic>
        <p:nvPicPr>
          <p:cNvPr id="7" name="Picture 16" descr="https://encrypted-tbn0.gstatic.com/images?q=tbn:ANd9GcSrvhMao7-J41vsPp_T-5uwLTWCwoqY-Jhn-6YHqvHK3fbXfuQ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05064"/>
            <a:ext cx="1800200" cy="21717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</a:rPr>
              <a:t>SOCIOLOGÍA POLÍTICA (contenidos)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400" b="1" dirty="0" smtClean="0">
                <a:solidFill>
                  <a:schemeClr val="bg1"/>
                </a:solidFill>
              </a:rPr>
              <a:t>El proceso político. El poder y su distribución. Estado, poder, democracia. Modelos.</a:t>
            </a:r>
          </a:p>
          <a:p>
            <a:pPr algn="just">
              <a:buNone/>
            </a:pPr>
            <a:r>
              <a:rPr lang="es-ES" sz="2400" b="1" dirty="0" smtClean="0">
                <a:solidFill>
                  <a:schemeClr val="bg1"/>
                </a:solidFill>
              </a:rPr>
              <a:t>Socialización política. Cultura política. Comportamientos políticos. Ideologías y utopías. ‘Ismos’.</a:t>
            </a:r>
          </a:p>
          <a:p>
            <a:pPr algn="just">
              <a:buNone/>
            </a:pPr>
            <a:r>
              <a:rPr lang="es-ES" sz="2400" b="1" dirty="0" smtClean="0">
                <a:solidFill>
                  <a:schemeClr val="bg1"/>
                </a:solidFill>
              </a:rPr>
              <a:t>Los medios de comunicación. Opinión pública y opinión publicada. Las nuevas tecnologías de comunicación e información. Dimensiones políticas de las redes sociales: límites y posibilidades.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user\Desktop\SOCIOLOGÍA POLÍTICA\IMÁGENES\sociologia-politica-autores-j-p-cot-y-j-p-mounier_MLV-F-35541602_34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05064"/>
            <a:ext cx="3312368" cy="2708920"/>
          </a:xfrm>
          <a:prstGeom prst="rect">
            <a:avLst/>
          </a:prstGeom>
          <a:noFill/>
        </p:spPr>
      </p:pic>
      <p:pic>
        <p:nvPicPr>
          <p:cNvPr id="5" name="Picture 8" descr="http://press.uchicago.edu/dms/ucp/books/jacket/0226/46/02264692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17032"/>
            <a:ext cx="1872208" cy="2171701"/>
          </a:xfrm>
          <a:prstGeom prst="rect">
            <a:avLst/>
          </a:prstGeom>
          <a:noFill/>
        </p:spPr>
      </p:pic>
      <p:pic>
        <p:nvPicPr>
          <p:cNvPr id="6" name="Picture 12" descr="http://mla-s1-p.mlstatic.com/introduccion-a-la-sociologia-politica-adalberto-c-agozino-4213-MLA3482833376_122012-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1944216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SOCIOLOGÍA POLÍTICA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b="1" dirty="0" smtClean="0">
                <a:solidFill>
                  <a:schemeClr val="bg1"/>
                </a:solidFill>
              </a:rPr>
              <a:t>Participación ciudadana y participación política. Sociología electoral. Movimientos sociales y otros agentes de intervención política.</a:t>
            </a:r>
          </a:p>
          <a:p>
            <a:pPr algn="just">
              <a:buNone/>
            </a:pPr>
            <a:r>
              <a:rPr lang="es-ES" sz="2800" b="1" dirty="0" smtClean="0">
                <a:solidFill>
                  <a:schemeClr val="bg1"/>
                </a:solidFill>
              </a:rPr>
              <a:t>Organizaciones formales: partidos políticos y grupos de interés y de presión.</a:t>
            </a:r>
          </a:p>
        </p:txBody>
      </p:sp>
      <p:pic>
        <p:nvPicPr>
          <p:cNvPr id="5" name="Picture 5" descr="C:\Users\user\Desktop\SOCIOLOGÍA POLÍTICA\IMÁGENES\image0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780928"/>
            <a:ext cx="2304256" cy="3096344"/>
          </a:xfrm>
          <a:prstGeom prst="rect">
            <a:avLst/>
          </a:prstGeom>
          <a:noFill/>
        </p:spPr>
      </p:pic>
      <p:pic>
        <p:nvPicPr>
          <p:cNvPr id="6" name="Picture 4" descr="https://encrypted-tbn1.gstatic.com/images?q=tbn:ANd9GcQcn0bGBGsy7mXv-lDXZjhEraKQZ-MrMQ9Xo-R7ooz2GeLopg0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1790700" cy="2552700"/>
          </a:xfrm>
          <a:prstGeom prst="rect">
            <a:avLst/>
          </a:prstGeom>
          <a:noFill/>
        </p:spPr>
      </p:pic>
      <p:pic>
        <p:nvPicPr>
          <p:cNvPr id="7" name="Picture 6" descr="https://encrypted-tbn1.gstatic.com/images?q=tbn:ANd9GcSvRE9FwFLp_PpDQqNbFqRGDf9rBrzg2fCMO7jw3Knjuw-ev71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95736" y="4005064"/>
            <a:ext cx="1872208" cy="2089150"/>
          </a:xfrm>
          <a:prstGeom prst="rect">
            <a:avLst/>
          </a:prstGeom>
        </p:spPr>
      </p:pic>
      <p:pic>
        <p:nvPicPr>
          <p:cNvPr id="8" name="Picture 4" descr="http://www.fce.com.ar/archivos/tapas/5353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573016"/>
            <a:ext cx="2088232" cy="22501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692</TotalTime>
  <Words>858</Words>
  <Application>Microsoft Office PowerPoint</Application>
  <PresentationFormat>Presentación en pantalla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 SOCIOLOGÍA POLÍTICA  </vt:lpstr>
      <vt:lpstr>OBJETIVOS DE LA ASIGNATURA </vt:lpstr>
      <vt:lpstr>OBJETIVOS DE LA ASIGNATURA </vt:lpstr>
      <vt:lpstr>OBJETIVOS DE LA ASIGNATURA </vt:lpstr>
      <vt:lpstr>SOCIOLOGÍA POLÍTICA</vt:lpstr>
      <vt:lpstr>SOCIOLOGÍA POLÍTICA </vt:lpstr>
      <vt:lpstr>SOCIOLOGÍA POLÍTICA (contenidos)</vt:lpstr>
      <vt:lpstr>SOCIOLOGÍA POLÍTICA (contenidos)</vt:lpstr>
      <vt:lpstr>SOCIOLOGÍA POLÍTICA</vt:lpstr>
      <vt:lpstr>SOCIOLOGÍA POLÍTICA</vt:lpstr>
      <vt:lpstr>METODOLOGÍA </vt:lpstr>
      <vt:lpstr>METODOLOGÍA </vt:lpstr>
      <vt:lpstr>METODOLOGÍA </vt:lpstr>
      <vt:lpstr>SISTEMA DE EVALUACIÓN </vt:lpstr>
      <vt:lpstr>SISTEMA DE EVALUACIÓN </vt:lpstr>
      <vt:lpstr>HORARIO DE TUTORÍAS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MOVIMIENTOS SOCIALES</dc:title>
  <dc:creator>Windows User</dc:creator>
  <cp:lastModifiedBy>user</cp:lastModifiedBy>
  <cp:revision>139</cp:revision>
  <dcterms:created xsi:type="dcterms:W3CDTF">2011-09-11T09:31:42Z</dcterms:created>
  <dcterms:modified xsi:type="dcterms:W3CDTF">2014-01-28T17:20:41Z</dcterms:modified>
</cp:coreProperties>
</file>