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8" r:id="rId2"/>
    <p:sldId id="320" r:id="rId3"/>
    <p:sldId id="323" r:id="rId4"/>
    <p:sldId id="321" r:id="rId5"/>
    <p:sldId id="328" r:id="rId6"/>
    <p:sldId id="317" r:id="rId7"/>
    <p:sldId id="318" r:id="rId8"/>
    <p:sldId id="319" r:id="rId9"/>
    <p:sldId id="322" r:id="rId10"/>
    <p:sldId id="336" r:id="rId11"/>
    <p:sldId id="329" r:id="rId12"/>
    <p:sldId id="330" r:id="rId13"/>
    <p:sldId id="331" r:id="rId14"/>
    <p:sldId id="332" r:id="rId15"/>
    <p:sldId id="337" r:id="rId16"/>
    <p:sldId id="345" r:id="rId17"/>
    <p:sldId id="341" r:id="rId18"/>
    <p:sldId id="342" r:id="rId19"/>
    <p:sldId id="343" r:id="rId20"/>
    <p:sldId id="344" r:id="rId21"/>
    <p:sldId id="346" r:id="rId22"/>
    <p:sldId id="347" r:id="rId23"/>
    <p:sldId id="353" r:id="rId24"/>
    <p:sldId id="354" r:id="rId25"/>
    <p:sldId id="355" r:id="rId26"/>
    <p:sldId id="360" r:id="rId27"/>
    <p:sldId id="356" r:id="rId28"/>
    <p:sldId id="358" r:id="rId29"/>
    <p:sldId id="361" r:id="rId30"/>
    <p:sldId id="362" r:id="rId31"/>
    <p:sldId id="388" r:id="rId32"/>
    <p:sldId id="363" r:id="rId33"/>
    <p:sldId id="364" r:id="rId34"/>
    <p:sldId id="365" r:id="rId35"/>
    <p:sldId id="366" r:id="rId36"/>
    <p:sldId id="387" r:id="rId37"/>
    <p:sldId id="391" r:id="rId38"/>
    <p:sldId id="390" r:id="rId39"/>
    <p:sldId id="392" r:id="rId40"/>
    <p:sldId id="394" r:id="rId41"/>
    <p:sldId id="369" r:id="rId42"/>
    <p:sldId id="374" r:id="rId43"/>
    <p:sldId id="375" r:id="rId44"/>
    <p:sldId id="376" r:id="rId45"/>
    <p:sldId id="372" r:id="rId46"/>
    <p:sldId id="373" r:id="rId47"/>
    <p:sldId id="371" r:id="rId48"/>
    <p:sldId id="377" r:id="rId49"/>
    <p:sldId id="396" r:id="rId50"/>
    <p:sldId id="379" r:id="rId51"/>
    <p:sldId id="398" r:id="rId52"/>
    <p:sldId id="403" r:id="rId53"/>
    <p:sldId id="401" r:id="rId54"/>
    <p:sldId id="406" r:id="rId55"/>
    <p:sldId id="407" r:id="rId56"/>
    <p:sldId id="408" r:id="rId57"/>
    <p:sldId id="409" r:id="rId58"/>
    <p:sldId id="410" r:id="rId59"/>
    <p:sldId id="421" r:id="rId60"/>
    <p:sldId id="411" r:id="rId61"/>
    <p:sldId id="413" r:id="rId62"/>
    <p:sldId id="426" r:id="rId63"/>
    <p:sldId id="422" r:id="rId64"/>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C6C"/>
    <a:srgbClr val="005828"/>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0"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58BCB160-98E7-4AE8-B905-5CAC6ACE0813}" type="datetimeFigureOut">
              <a:rPr lang="es-ES" smtClean="0"/>
              <a:pPr/>
              <a:t>30/04/2014</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8D1783A5-5B40-4275-992F-2CACE739621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D1783A5-5B40-4275-992F-2CACE739621B}" type="slidenum">
              <a:rPr lang="es-ES" smtClean="0"/>
              <a:pPr/>
              <a:t>44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73EB20E-2702-466E-AFC8-57E5F3E72E60}" type="datetimeFigureOut">
              <a:rPr lang="es-ES" smtClean="0"/>
              <a:pPr/>
              <a:t>30/04/2014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1D4C1F9-F221-495B-9011-8B749BD26E3F}" type="slidenum">
              <a:rPr lang="es-ES" smtClean="0"/>
              <a:pPr/>
              <a:t>‹Nº›</a:t>
            </a:fld>
            <a:endParaRPr lang="es-ES"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3EB20E-2702-466E-AFC8-57E5F3E72E60}" type="datetimeFigureOut">
              <a:rPr lang="es-ES" smtClean="0"/>
              <a:pPr/>
              <a:t>30/04/2014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1D4C1F9-F221-495B-9011-8B749BD26E3F}" type="slidenum">
              <a:rPr lang="es-ES" smtClean="0"/>
              <a:pPr/>
              <a:t>‹Nº›</a:t>
            </a:fld>
            <a:endParaRPr lang="es-ES"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3EB20E-2702-466E-AFC8-57E5F3E72E60}" type="datetimeFigureOut">
              <a:rPr lang="es-ES" smtClean="0"/>
              <a:pPr/>
              <a:t>30/04/2014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1D4C1F9-F221-495B-9011-8B749BD26E3F}" type="slidenum">
              <a:rPr lang="es-ES" smtClean="0"/>
              <a:pPr/>
              <a:t>‹Nº›</a:t>
            </a:fld>
            <a:endParaRPr lang="es-ES"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3EB20E-2702-466E-AFC8-57E5F3E72E60}" type="datetimeFigureOut">
              <a:rPr lang="es-ES" smtClean="0"/>
              <a:pPr/>
              <a:t>30/04/2014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1D4C1F9-F221-495B-9011-8B749BD26E3F}" type="slidenum">
              <a:rPr lang="es-ES" smtClean="0"/>
              <a:pPr/>
              <a:t>‹Nº›</a:t>
            </a:fld>
            <a:endParaRPr lang="es-E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73EB20E-2702-466E-AFC8-57E5F3E72E60}" type="datetimeFigureOut">
              <a:rPr lang="es-ES" smtClean="0"/>
              <a:pPr/>
              <a:t>30/04/2014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1D4C1F9-F221-495B-9011-8B749BD26E3F}" type="slidenum">
              <a:rPr lang="es-ES" smtClean="0"/>
              <a:pPr/>
              <a:t>‹Nº›</a:t>
            </a:fld>
            <a:endParaRPr lang="es-ES"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73EB20E-2702-466E-AFC8-57E5F3E72E60}" type="datetimeFigureOut">
              <a:rPr lang="es-ES" smtClean="0"/>
              <a:pPr/>
              <a:t>30/04/2014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1D4C1F9-F221-495B-9011-8B749BD26E3F}" type="slidenum">
              <a:rPr lang="es-ES" smtClean="0"/>
              <a:pPr/>
              <a:t>‹Nº›</a:t>
            </a:fld>
            <a:endParaRPr lang="es-ES"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73EB20E-2702-466E-AFC8-57E5F3E72E60}" type="datetimeFigureOut">
              <a:rPr lang="es-ES" smtClean="0"/>
              <a:pPr/>
              <a:t>30/04/2014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51D4C1F9-F221-495B-9011-8B749BD26E3F}" type="slidenum">
              <a:rPr lang="es-ES" smtClean="0"/>
              <a:pPr/>
              <a:t>‹Nº›</a:t>
            </a:fld>
            <a:endParaRPr lang="es-ES"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73EB20E-2702-466E-AFC8-57E5F3E72E60}" type="datetimeFigureOut">
              <a:rPr lang="es-ES" smtClean="0"/>
              <a:pPr/>
              <a:t>30/04/2014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51D4C1F9-F221-495B-9011-8B749BD26E3F}" type="slidenum">
              <a:rPr lang="es-ES" smtClean="0"/>
              <a:pPr/>
              <a:t>‹Nº›</a:t>
            </a:fld>
            <a:endParaRPr lang="es-E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3EB20E-2702-466E-AFC8-57E5F3E72E60}" type="datetimeFigureOut">
              <a:rPr lang="es-ES" smtClean="0"/>
              <a:pPr/>
              <a:t>30/04/2014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51D4C1F9-F221-495B-9011-8B749BD26E3F}" type="slidenum">
              <a:rPr lang="es-ES" smtClean="0"/>
              <a:pPr/>
              <a:t>‹Nº›</a:t>
            </a:fld>
            <a:endParaRPr lang="es-ES"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3EB20E-2702-466E-AFC8-57E5F3E72E60}" type="datetimeFigureOut">
              <a:rPr lang="es-ES" smtClean="0"/>
              <a:pPr/>
              <a:t>30/04/2014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1D4C1F9-F221-495B-9011-8B749BD26E3F}" type="slidenum">
              <a:rPr lang="es-ES" smtClean="0"/>
              <a:pPr/>
              <a:t>‹Nº›</a:t>
            </a:fld>
            <a:endParaRPr lang="es-ES"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3EB20E-2702-466E-AFC8-57E5F3E72E60}" type="datetimeFigureOut">
              <a:rPr lang="es-ES" smtClean="0"/>
              <a:pPr/>
              <a:t>30/04/2014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1D4C1F9-F221-495B-9011-8B749BD26E3F}" type="slidenum">
              <a:rPr lang="es-ES" smtClean="0"/>
              <a:pPr/>
              <a:t>‹Nº›</a:t>
            </a:fld>
            <a:endParaRPr lang="es-E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EB20E-2702-466E-AFC8-57E5F3E72E60}" type="datetimeFigureOut">
              <a:rPr lang="es-ES" smtClean="0"/>
              <a:pPr/>
              <a:t>30/04/2014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C1F9-F221-495B-9011-8B749BD26E3F}" type="slidenum">
              <a:rPr lang="es-ES" smtClean="0"/>
              <a:pPr/>
              <a:t>‹Nº›</a:t>
            </a:fld>
            <a:endParaRPr lang="es-E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z77Tc_EGNi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1.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1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INSTITUCIONALIZACI&#211;N.pdf" TargetMode="External"/><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PARTIDOS%20POL&#205;TICOS.pdf" TargetMode="Externa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31.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VID-20140225-WA0001.mp4" TargetMode="External"/><Relationship Id="rId1" Type="http://schemas.openxmlformats.org/officeDocument/2006/relationships/slideLayout" Target="../slideLayouts/slideLayout2.xml"/><Relationship Id="rId5" Type="http://schemas.openxmlformats.org/officeDocument/2006/relationships/image" Target="../media/image108.jpeg"/><Relationship Id="rId4" Type="http://schemas.openxmlformats.org/officeDocument/2006/relationships/hyperlink" Target="http://www.espiaenelcongreso.com/2014/02/26/podemos-vox-red-ciudadanos-y-nuevos-partidos-se-organizan-contra-la-mafia-politic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hyperlink" Target="http://www.youtube.com/watch?v=wDtrXf5G8D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hyperlink" Target="http://www.youtube.com/watch?v=8gHm5WciRmM" TargetMode="External"/><Relationship Id="rId1" Type="http://schemas.openxmlformats.org/officeDocument/2006/relationships/slideLayout" Target="../slideLayouts/slideLayout2.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44.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7.gif"/><Relationship Id="rId5" Type="http://schemas.openxmlformats.org/officeDocument/2006/relationships/image" Target="../media/image116.jpeg"/><Relationship Id="rId4" Type="http://schemas.openxmlformats.org/officeDocument/2006/relationships/image" Target="../media/image115.jpeg"/></Relationships>
</file>

<file path=ppt/slides/_rels/slide45.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hyperlink" Target="HARTO.mp4" TargetMode="External"/><Relationship Id="rId1" Type="http://schemas.openxmlformats.org/officeDocument/2006/relationships/slideLayout" Target="../slideLayouts/slideLayout2.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hyperlink" Target="http://www.ivoox.com/entrevista-a-victor-miguel-perez-velasco-audios-mp3_rf_1719434_1.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hyperlink" Target="http://www.electometro.e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image" Target="../media/image124.jpeg"/></Relationships>
</file>

<file path=ppt/slides/_rels/slide48.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hyperlink" Target="UTOPIAS.pdf" TargetMode="External"/><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49.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ARTO.mp4" TargetMode="External"/><Relationship Id="rId2" Type="http://schemas.openxmlformats.org/officeDocument/2006/relationships/image" Target="../media/image131.jpeg"/><Relationship Id="rId1" Type="http://schemas.openxmlformats.org/officeDocument/2006/relationships/slideLayout" Target="../slideLayouts/slideLayout2.xml"/><Relationship Id="rId4" Type="http://schemas.openxmlformats.org/officeDocument/2006/relationships/image" Target="../media/image132.jpeg"/></Relationships>
</file>

<file path=ppt/slides/_rels/slide52.xml.rels><?xml version="1.0" encoding="UTF-8" standalone="yes"?>
<Relationships xmlns="http://schemas.openxmlformats.org/package/2006/relationships"><Relationship Id="rId3" Type="http://schemas.openxmlformats.org/officeDocument/2006/relationships/hyperlink" Target="2.4.5.%20MILLS.pdf" TargetMode="External"/><Relationship Id="rId2" Type="http://schemas.openxmlformats.org/officeDocument/2006/relationships/hyperlink" Target="19.%20MILLS.pdf" TargetMode="External"/><Relationship Id="rId1" Type="http://schemas.openxmlformats.org/officeDocument/2006/relationships/slideLayout" Target="../slideLayouts/slideLayout2.xml"/><Relationship Id="rId4" Type="http://schemas.openxmlformats.org/officeDocument/2006/relationships/image" Target="../media/image133.jpeg"/></Relationships>
</file>

<file path=ppt/slides/_rels/slide53.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hyperlink" Target="HARTO.mp4" TargetMode="External"/><Relationship Id="rId1" Type="http://schemas.openxmlformats.org/officeDocument/2006/relationships/slideLayout" Target="../slideLayouts/slideLayout2.xml"/><Relationship Id="rId5" Type="http://schemas.openxmlformats.org/officeDocument/2006/relationships/image" Target="../media/image135.jpeg"/><Relationship Id="rId4" Type="http://schemas.openxmlformats.org/officeDocument/2006/relationships/hyperlink" Target="ELITES%20LOCALES.mp4"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image" Target="../media/image1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hyperlink" Target="http://mdc2.cbuc.cat/cdm/search/collection/pucageneral" TargetMode="External"/><Relationship Id="rId1" Type="http://schemas.openxmlformats.org/officeDocument/2006/relationships/slideLayout" Target="../slideLayouts/slideLayout2.xml"/><Relationship Id="rId5" Type="http://schemas.openxmlformats.org/officeDocument/2006/relationships/image" Target="../media/image142.jpeg"/><Relationship Id="rId4" Type="http://schemas.openxmlformats.org/officeDocument/2006/relationships/hyperlink" Target="http://mdc2.cbuc.cat/cdm/compoundobject/collection/pucageneral/id/261/rec/24"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hyperlink" Target="NACIONALISMOS.pdf" TargetMode="External"/><Relationship Id="rId1" Type="http://schemas.openxmlformats.org/officeDocument/2006/relationships/slideLayout" Target="../slideLayouts/slideLayout2.xml"/><Relationship Id="rId4" Type="http://schemas.openxmlformats.org/officeDocument/2006/relationships/image" Target="../media/image144.jpeg"/></Relationships>
</file>

<file path=ppt/slides/_rels/slide59.xml.rels><?xml version="1.0" encoding="UTF-8" standalone="yes"?>
<Relationships xmlns="http://schemas.openxmlformats.org/package/2006/relationships"><Relationship Id="rId3" Type="http://schemas.openxmlformats.org/officeDocument/2006/relationships/hyperlink" Target="Secundino%20Delgado%202.wmv" TargetMode="External"/><Relationship Id="rId2" Type="http://schemas.openxmlformats.org/officeDocument/2006/relationships/image" Target="../media/image145.jpeg"/><Relationship Id="rId1" Type="http://schemas.openxmlformats.org/officeDocument/2006/relationships/slideLayout" Target="../slideLayouts/slideLayout2.xml"/><Relationship Id="rId4" Type="http://schemas.openxmlformats.org/officeDocument/2006/relationships/image" Target="../media/image146.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3" Type="http://schemas.openxmlformats.org/officeDocument/2006/relationships/hyperlink" Target="SD%20Conclusiones420.wmv" TargetMode="External"/><Relationship Id="rId2" Type="http://schemas.openxmlformats.org/officeDocument/2006/relationships/image" Target="../media/image147.jpeg"/><Relationship Id="rId1" Type="http://schemas.openxmlformats.org/officeDocument/2006/relationships/slideLayout" Target="../slideLayouts/slideLayout2.xml"/><Relationship Id="rId4" Type="http://schemas.openxmlformats.org/officeDocument/2006/relationships/image" Target="../media/image148.jpeg"/></Relationships>
</file>

<file path=ppt/slides/_rels/slide61.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hyperlink" Target="OPINION%20PUBLICA%20Y%20COMPORTAMIENTO%20POL&#205;TICO.pdf" TargetMode="External"/><Relationship Id="rId1" Type="http://schemas.openxmlformats.org/officeDocument/2006/relationships/slideLayout" Target="../slideLayouts/slideLayout2.xml"/><Relationship Id="rId4" Type="http://schemas.openxmlformats.org/officeDocument/2006/relationships/image" Target="../media/image150.jpeg"/></Relationships>
</file>

<file path=ppt/slides/_rels/slide62.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TOP CHEF SOCIOLÓGICO</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Bienvenidas y bienvenidos a Top Chef sociológico… una prueba alternativa al examen de Sociología Política.</a:t>
            </a:r>
          </a:p>
          <a:p>
            <a:pPr lvl="0" algn="just"/>
            <a:r>
              <a:rPr lang="es-ES" sz="2400" b="1" dirty="0" smtClean="0">
                <a:solidFill>
                  <a:schemeClr val="bg1"/>
                </a:solidFill>
              </a:rPr>
              <a:t>Aquí se trata de cocinar de buena lid y competir colaborando (o colaborar compitiendo) para superar dicha materia.</a:t>
            </a:r>
          </a:p>
          <a:p>
            <a:pPr lvl="0" algn="just"/>
            <a:r>
              <a:rPr lang="es-ES" sz="2400" b="1" dirty="0" smtClean="0">
                <a:solidFill>
                  <a:schemeClr val="bg1"/>
                </a:solidFill>
              </a:rPr>
              <a:t>Si se creen que va a ser muy fácil, lo tienen crudo. Y ya saben que en la cocina lo crudo es muy raro… </a:t>
            </a:r>
          </a:p>
          <a:p>
            <a:pPr lvl="0" algn="just"/>
            <a:r>
              <a:rPr lang="es-ES" sz="2400" b="1" dirty="0" smtClean="0">
                <a:solidFill>
                  <a:schemeClr val="bg1"/>
                </a:solidFill>
              </a:rPr>
              <a:t>Ojo también con traer precocinada la comida. Estaremos aquí atentos a </a:t>
            </a:r>
            <a:r>
              <a:rPr lang="es-ES" sz="2400" b="1" i="1" u="sng" dirty="0" smtClean="0">
                <a:solidFill>
                  <a:schemeClr val="bg1"/>
                </a:solidFill>
              </a:rPr>
              <a:t>copias y pegas </a:t>
            </a:r>
            <a:r>
              <a:rPr lang="es-ES" sz="2400" b="1" dirty="0" smtClean="0">
                <a:solidFill>
                  <a:schemeClr val="bg1"/>
                </a:solidFill>
              </a:rPr>
              <a:t>y otras cosas que son un desprecio del arte culinario y del quehacer sociológico.</a:t>
            </a:r>
          </a:p>
          <a:p>
            <a:pPr lvl="0" algn="just">
              <a:spcBef>
                <a:spcPts val="0"/>
              </a:spcBef>
            </a:pPr>
            <a:r>
              <a:rPr lang="es-ES" sz="2400" b="1" dirty="0" smtClean="0">
                <a:solidFill>
                  <a:schemeClr val="bg1"/>
                </a:solidFill>
              </a:rPr>
              <a:t>Formaremos equipos de cocina sociológica que </a:t>
            </a:r>
          </a:p>
          <a:p>
            <a:pPr lvl="0" algn="just">
              <a:spcBef>
                <a:spcPts val="0"/>
              </a:spcBef>
            </a:pPr>
            <a:r>
              <a:rPr lang="es-ES" sz="2400" b="1" dirty="0" smtClean="0">
                <a:solidFill>
                  <a:schemeClr val="bg1"/>
                </a:solidFill>
              </a:rPr>
              <a:t>van a preparar durante las clases prácticas y otras</a:t>
            </a:r>
          </a:p>
          <a:p>
            <a:pPr lvl="0" algn="just">
              <a:spcBef>
                <a:spcPts val="0"/>
              </a:spcBef>
            </a:pPr>
            <a:r>
              <a:rPr lang="es-ES" sz="2400" b="1" dirty="0" smtClean="0">
                <a:solidFill>
                  <a:schemeClr val="bg1"/>
                </a:solidFill>
              </a:rPr>
              <a:t>ocasiones los platos requeridos.</a:t>
            </a:r>
          </a:p>
          <a:p>
            <a:pPr lvl="0" algn="just">
              <a:spcBef>
                <a:spcPts val="0"/>
              </a:spcBef>
            </a:pPr>
            <a:r>
              <a:rPr lang="es-ES" sz="2400" b="1" dirty="0" smtClean="0">
                <a:solidFill>
                  <a:schemeClr val="bg1"/>
                </a:solidFill>
              </a:rPr>
              <a:t>Cada equipo tendrá unos ingredientes específicos</a:t>
            </a:r>
          </a:p>
          <a:p>
            <a:pPr lvl="0" algn="just">
              <a:spcBef>
                <a:spcPts val="0"/>
              </a:spcBef>
            </a:pPr>
            <a:r>
              <a:rPr lang="es-ES" sz="2400" b="1" dirty="0" smtClean="0">
                <a:solidFill>
                  <a:schemeClr val="bg1"/>
                </a:solidFill>
              </a:rPr>
              <a:t>para realizar y presentar su plato.</a:t>
            </a:r>
          </a:p>
          <a:p>
            <a:pPr lvl="0" algn="just">
              <a:spcBef>
                <a:spcPts val="0"/>
              </a:spcBef>
            </a:pPr>
            <a:r>
              <a:rPr lang="es-ES" sz="2400" b="1" dirty="0" smtClean="0">
                <a:solidFill>
                  <a:schemeClr val="bg1"/>
                </a:solidFill>
              </a:rPr>
              <a:t>A cada equipo se le dará una puntuación que será</a:t>
            </a:r>
          </a:p>
          <a:p>
            <a:pPr lvl="0" algn="just">
              <a:spcBef>
                <a:spcPts val="0"/>
              </a:spcBef>
            </a:pPr>
            <a:r>
              <a:rPr lang="es-ES" sz="2400" b="1" dirty="0" smtClean="0">
                <a:solidFill>
                  <a:schemeClr val="bg1"/>
                </a:solidFill>
              </a:rPr>
              <a:t>la misma para todos sus componentes.</a:t>
            </a:r>
            <a:endParaRPr lang="es-ES" sz="2400" b="1" dirty="0">
              <a:solidFill>
                <a:schemeClr val="bg1"/>
              </a:solidFill>
            </a:endParaRPr>
          </a:p>
        </p:txBody>
      </p:sp>
      <p:pic>
        <p:nvPicPr>
          <p:cNvPr id="6" name="Picture 6" descr="http://www.formulatv.com/images/fgaleria/37100/37129_alberto-chicote-juez-top-chef.jpg">
            <a:hlinkClick r:id="rId2"/>
          </p:cNvPr>
          <p:cNvPicPr>
            <a:picLocks noChangeAspect="1" noChangeArrowheads="1"/>
          </p:cNvPicPr>
          <p:nvPr/>
        </p:nvPicPr>
        <p:blipFill>
          <a:blip r:embed="rId3" cstate="print"/>
          <a:srcRect/>
          <a:stretch>
            <a:fillRect/>
          </a:stretch>
        </p:blipFill>
        <p:spPr bwMode="auto">
          <a:xfrm>
            <a:off x="6444208" y="3789040"/>
            <a:ext cx="2699792" cy="3068960"/>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92696"/>
          </a:xfrm>
        </p:spPr>
        <p:txBody>
          <a:bodyPr>
            <a:normAutofit/>
          </a:bodyPr>
          <a:lstStyle/>
          <a:p>
            <a:r>
              <a:rPr lang="es-ES" sz="3200" b="1" dirty="0" smtClean="0">
                <a:solidFill>
                  <a:schemeClr val="bg1"/>
                </a:solidFill>
              </a:rPr>
              <a:t>TOP CHEF SOCIOLÓGICO, 29/01/2014</a:t>
            </a:r>
            <a:endParaRPr lang="es-ES" sz="3200" b="1" dirty="0">
              <a:solidFill>
                <a:schemeClr val="bg1"/>
              </a:solidFill>
            </a:endParaRPr>
          </a:p>
        </p:txBody>
      </p:sp>
      <p:pic>
        <p:nvPicPr>
          <p:cNvPr id="4" name="Picture 2" descr="C:\Users\user\Desktop\TOP CHEF SOCIOLOGÍA\20140129_161700.jpg"/>
          <p:cNvPicPr>
            <a:picLocks noGrp="1" noChangeAspect="1" noChangeArrowheads="1"/>
          </p:cNvPicPr>
          <p:nvPr>
            <p:ph idx="1"/>
          </p:nvPr>
        </p:nvPicPr>
        <p:blipFill>
          <a:blip r:embed="rId2" cstate="print"/>
          <a:srcRect/>
          <a:stretch>
            <a:fillRect/>
          </a:stretch>
        </p:blipFill>
        <p:spPr bwMode="auto">
          <a:xfrm>
            <a:off x="0" y="620688"/>
            <a:ext cx="2699792" cy="2017564"/>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2627784" y="4985792"/>
            <a:ext cx="3168352" cy="1872208"/>
          </a:xfrm>
          <a:prstGeom prst="rect">
            <a:avLst/>
          </a:prstGeom>
          <a:noFill/>
          <a:ln w="9525">
            <a:noFill/>
            <a:miter lim="800000"/>
            <a:headEnd/>
            <a:tailEnd/>
          </a:ln>
          <a:effectLst/>
        </p:spPr>
      </p:pic>
      <p:pic>
        <p:nvPicPr>
          <p:cNvPr id="31746" name="Picture 2"/>
          <p:cNvPicPr>
            <a:picLocks noChangeAspect="1" noChangeArrowheads="1"/>
          </p:cNvPicPr>
          <p:nvPr/>
        </p:nvPicPr>
        <p:blipFill>
          <a:blip r:embed="rId4" cstate="print"/>
          <a:srcRect/>
          <a:stretch>
            <a:fillRect/>
          </a:stretch>
        </p:blipFill>
        <p:spPr bwMode="auto">
          <a:xfrm>
            <a:off x="0" y="4985792"/>
            <a:ext cx="2664296" cy="1872208"/>
          </a:xfrm>
          <a:prstGeom prst="rect">
            <a:avLst/>
          </a:prstGeom>
          <a:noFill/>
          <a:ln w="9525">
            <a:noFill/>
            <a:miter lim="800000"/>
            <a:headEnd/>
            <a:tailEnd/>
          </a:ln>
          <a:effectLst/>
        </p:spPr>
      </p:pic>
      <p:pic>
        <p:nvPicPr>
          <p:cNvPr id="31747" name="Picture 3"/>
          <p:cNvPicPr>
            <a:picLocks noChangeAspect="1" noChangeArrowheads="1"/>
          </p:cNvPicPr>
          <p:nvPr/>
        </p:nvPicPr>
        <p:blipFill>
          <a:blip r:embed="rId5" cstate="print"/>
          <a:srcRect/>
          <a:stretch>
            <a:fillRect/>
          </a:stretch>
        </p:blipFill>
        <p:spPr bwMode="auto">
          <a:xfrm>
            <a:off x="5796136" y="4985792"/>
            <a:ext cx="3347864" cy="1872208"/>
          </a:xfrm>
          <a:prstGeom prst="rect">
            <a:avLst/>
          </a:prstGeom>
          <a:noFill/>
          <a:ln w="9525">
            <a:noFill/>
            <a:miter lim="800000"/>
            <a:headEnd/>
            <a:tailEnd/>
          </a:ln>
          <a:effectLst/>
        </p:spPr>
      </p:pic>
      <p:pic>
        <p:nvPicPr>
          <p:cNvPr id="8" name="Picture 2" descr="C:\Users\user\Desktop\TOP CHEF SOCIOLOGÍA\20140129_172555.jpg"/>
          <p:cNvPicPr>
            <a:picLocks noChangeAspect="1" noChangeArrowheads="1"/>
          </p:cNvPicPr>
          <p:nvPr/>
        </p:nvPicPr>
        <p:blipFill>
          <a:blip r:embed="rId6" cstate="print"/>
          <a:srcRect/>
          <a:stretch>
            <a:fillRect/>
          </a:stretch>
        </p:blipFill>
        <p:spPr bwMode="auto">
          <a:xfrm>
            <a:off x="5796136" y="2492896"/>
            <a:ext cx="3347864" cy="2520280"/>
          </a:xfrm>
          <a:prstGeom prst="rect">
            <a:avLst/>
          </a:prstGeom>
          <a:noFill/>
        </p:spPr>
      </p:pic>
      <p:pic>
        <p:nvPicPr>
          <p:cNvPr id="9" name="Picture 2" descr="C:\Users\user\Desktop\TOP CHEF SOCIOLOGÍA\20140129_172526.jpg"/>
          <p:cNvPicPr>
            <a:picLocks noChangeAspect="1" noChangeArrowheads="1"/>
          </p:cNvPicPr>
          <p:nvPr/>
        </p:nvPicPr>
        <p:blipFill>
          <a:blip r:embed="rId7" cstate="print"/>
          <a:srcRect/>
          <a:stretch>
            <a:fillRect/>
          </a:stretch>
        </p:blipFill>
        <p:spPr bwMode="auto">
          <a:xfrm>
            <a:off x="2555776" y="2636912"/>
            <a:ext cx="3240360" cy="2376264"/>
          </a:xfrm>
          <a:prstGeom prst="rect">
            <a:avLst/>
          </a:prstGeom>
          <a:noFill/>
        </p:spPr>
      </p:pic>
      <p:pic>
        <p:nvPicPr>
          <p:cNvPr id="10" name="Picture 3" descr="C:\Users\user\Desktop\TOP CHEF SOCIOLOGÍA\20140129_172600.jpg"/>
          <p:cNvPicPr>
            <a:picLocks noChangeAspect="1" noChangeArrowheads="1"/>
          </p:cNvPicPr>
          <p:nvPr/>
        </p:nvPicPr>
        <p:blipFill>
          <a:blip r:embed="rId8" cstate="print"/>
          <a:srcRect/>
          <a:stretch>
            <a:fillRect/>
          </a:stretch>
        </p:blipFill>
        <p:spPr bwMode="auto">
          <a:xfrm>
            <a:off x="0" y="2636912"/>
            <a:ext cx="2699792" cy="2376264"/>
          </a:xfrm>
          <a:prstGeom prst="rect">
            <a:avLst/>
          </a:prstGeom>
          <a:noFill/>
        </p:spPr>
      </p:pic>
      <p:pic>
        <p:nvPicPr>
          <p:cNvPr id="11" name="Picture 2" descr="C:\Users\user\Desktop\TOP CHEF SOCIOLOGÍA\20140129_172534.jpg"/>
          <p:cNvPicPr>
            <a:picLocks noChangeAspect="1" noChangeArrowheads="1"/>
          </p:cNvPicPr>
          <p:nvPr/>
        </p:nvPicPr>
        <p:blipFill>
          <a:blip r:embed="rId9" cstate="print"/>
          <a:srcRect/>
          <a:stretch>
            <a:fillRect/>
          </a:stretch>
        </p:blipFill>
        <p:spPr bwMode="auto">
          <a:xfrm>
            <a:off x="5796136" y="620688"/>
            <a:ext cx="3347864" cy="2016224"/>
          </a:xfrm>
          <a:prstGeom prst="rect">
            <a:avLst/>
          </a:prstGeom>
          <a:noFill/>
        </p:spPr>
      </p:pic>
      <p:pic>
        <p:nvPicPr>
          <p:cNvPr id="12290" name="Picture 2" descr="Chicote en Canarias &#10;&#10;(http://goo.gl/4iR39y cód:20140205)"/>
          <p:cNvPicPr>
            <a:picLocks noChangeAspect="1" noChangeArrowheads="1"/>
          </p:cNvPicPr>
          <p:nvPr/>
        </p:nvPicPr>
        <p:blipFill>
          <a:blip r:embed="rId10" cstate="print"/>
          <a:srcRect/>
          <a:stretch>
            <a:fillRect/>
          </a:stretch>
        </p:blipFill>
        <p:spPr bwMode="auto">
          <a:xfrm>
            <a:off x="2699793" y="620688"/>
            <a:ext cx="3096343" cy="2088232"/>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bg1"/>
                </a:solidFill>
              </a:rPr>
              <a:t>TOP CHEF SOCIOLÓGICO, 29/01/2014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r>
              <a:rPr lang="es-ES" sz="2400" b="1" u="sng" dirty="0" smtClean="0">
                <a:solidFill>
                  <a:srgbClr val="FF0000"/>
                </a:solidFill>
              </a:rPr>
              <a:t>PRIMERA FASE: COCINAR CON FUNDAMENTO</a:t>
            </a:r>
            <a:endParaRPr lang="es-ES" sz="2400" b="1" dirty="0" smtClean="0">
              <a:solidFill>
                <a:srgbClr val="FF0000"/>
              </a:solidFill>
            </a:endParaRPr>
          </a:p>
          <a:p>
            <a:pPr algn="just">
              <a:spcBef>
                <a:spcPts val="0"/>
              </a:spcBef>
            </a:pPr>
            <a:r>
              <a:rPr lang="es-ES" sz="2400" b="1" i="1" u="sng" dirty="0" smtClean="0">
                <a:solidFill>
                  <a:srgbClr val="7030A0"/>
                </a:solidFill>
              </a:rPr>
              <a:t>PLATO</a:t>
            </a:r>
            <a:r>
              <a:rPr lang="es-ES" sz="2400" b="1" dirty="0" smtClean="0">
                <a:solidFill>
                  <a:srgbClr val="7030A0"/>
                </a:solidFill>
              </a:rPr>
              <a:t>: FUNCIONAMIENTO DE LOS PARTIDOS POLÍTICOS.</a:t>
            </a:r>
          </a:p>
          <a:p>
            <a:pPr algn="just">
              <a:spcBef>
                <a:spcPts val="0"/>
              </a:spcBef>
            </a:pPr>
            <a:r>
              <a:rPr lang="es-ES" sz="2400" b="1" i="1" u="sng" dirty="0" smtClean="0">
                <a:solidFill>
                  <a:srgbClr val="7030A0"/>
                </a:solidFill>
              </a:rPr>
              <a:t>INGREDIENTES</a:t>
            </a:r>
            <a:r>
              <a:rPr lang="es-ES" sz="2400" b="1" dirty="0" smtClean="0">
                <a:solidFill>
                  <a:srgbClr val="7030A0"/>
                </a:solidFill>
              </a:rPr>
              <a:t>: MICHELS; DUVERGER.</a:t>
            </a:r>
          </a:p>
          <a:p>
            <a:pPr algn="just"/>
            <a:endParaRPr lang="es-ES" sz="2400" b="1" dirty="0" smtClean="0">
              <a:solidFill>
                <a:schemeClr val="bg1"/>
              </a:solidFill>
            </a:endParaRPr>
          </a:p>
          <a:p>
            <a:pPr algn="just"/>
            <a:endParaRPr lang="es-ES" sz="2400" b="1" dirty="0" smtClean="0">
              <a:solidFill>
                <a:schemeClr val="bg1"/>
              </a:solidFill>
            </a:endParaRPr>
          </a:p>
          <a:p>
            <a:pPr algn="r"/>
            <a:endParaRPr lang="es-ES" sz="2400" b="1" dirty="0" smtClean="0">
              <a:solidFill>
                <a:schemeClr val="bg1"/>
              </a:solidFill>
            </a:endParaRPr>
          </a:p>
          <a:p>
            <a:pPr algn="r">
              <a:spcBef>
                <a:spcPts val="0"/>
              </a:spcBef>
            </a:pPr>
            <a:endParaRPr lang="es-ES" sz="2400" b="1" dirty="0" smtClean="0">
              <a:solidFill>
                <a:srgbClr val="005828"/>
              </a:solidFill>
            </a:endParaRPr>
          </a:p>
          <a:p>
            <a:pPr algn="r">
              <a:spcBef>
                <a:spcPts val="0"/>
              </a:spcBef>
            </a:pPr>
            <a:r>
              <a:rPr lang="es-ES" sz="2400" b="1" i="1" u="sng" dirty="0" smtClean="0">
                <a:solidFill>
                  <a:srgbClr val="005828"/>
                </a:solidFill>
              </a:rPr>
              <a:t>PLATO</a:t>
            </a:r>
            <a:r>
              <a:rPr lang="es-ES" sz="2400" b="1" dirty="0" smtClean="0">
                <a:solidFill>
                  <a:srgbClr val="005828"/>
                </a:solidFill>
              </a:rPr>
              <a:t>: REVOLUCIONES POLÍTICAS.</a:t>
            </a:r>
          </a:p>
          <a:p>
            <a:pPr algn="r">
              <a:spcBef>
                <a:spcPts val="0"/>
              </a:spcBef>
            </a:pPr>
            <a:r>
              <a:rPr lang="es-ES" sz="2400" b="1" i="1" u="sng" dirty="0" smtClean="0">
                <a:solidFill>
                  <a:srgbClr val="005828"/>
                </a:solidFill>
              </a:rPr>
              <a:t>INGREDIENTES</a:t>
            </a:r>
            <a:r>
              <a:rPr lang="es-ES" sz="2400" b="1" dirty="0" smtClean="0">
                <a:solidFill>
                  <a:srgbClr val="005828"/>
                </a:solidFill>
              </a:rPr>
              <a:t>: TOCKEVILLE; BOBBIO.</a:t>
            </a:r>
          </a:p>
          <a:p>
            <a:pPr algn="r"/>
            <a:endParaRPr lang="es-ES" sz="2400" b="1" dirty="0" smtClean="0">
              <a:solidFill>
                <a:schemeClr val="bg1"/>
              </a:solidFill>
            </a:endParaRPr>
          </a:p>
          <a:p>
            <a:pPr algn="just"/>
            <a:endParaRPr lang="es-ES" sz="2400" b="1" dirty="0" smtClean="0">
              <a:solidFill>
                <a:schemeClr val="bg1"/>
              </a:solidFill>
            </a:endParaRPr>
          </a:p>
          <a:p>
            <a:pPr algn="just"/>
            <a:endParaRPr lang="es-ES" sz="2400" b="1" dirty="0" smtClean="0">
              <a:solidFill>
                <a:schemeClr val="bg1"/>
              </a:solidFill>
            </a:endParaRPr>
          </a:p>
          <a:p>
            <a:pPr algn="just"/>
            <a:r>
              <a:rPr lang="es-ES" sz="2400" b="1" i="1" u="sng" dirty="0" smtClean="0">
                <a:solidFill>
                  <a:schemeClr val="bg1"/>
                </a:solidFill>
              </a:rPr>
              <a:t>PLATO</a:t>
            </a:r>
            <a:r>
              <a:rPr lang="es-ES" sz="2400" b="1" dirty="0" smtClean="0">
                <a:solidFill>
                  <a:schemeClr val="bg1"/>
                </a:solidFill>
              </a:rPr>
              <a:t>: NACIONALISMOS.</a:t>
            </a:r>
          </a:p>
          <a:p>
            <a:pPr algn="just"/>
            <a:r>
              <a:rPr lang="es-ES" sz="2400" b="1" i="1" u="sng" dirty="0" smtClean="0">
                <a:solidFill>
                  <a:schemeClr val="bg1"/>
                </a:solidFill>
              </a:rPr>
              <a:t>INGREDIENTES</a:t>
            </a:r>
            <a:r>
              <a:rPr lang="es-ES" sz="2400" b="1" dirty="0" smtClean="0">
                <a:solidFill>
                  <a:schemeClr val="bg1"/>
                </a:solidFill>
              </a:rPr>
              <a:t>: HOBSBAWN; LINZ.</a:t>
            </a:r>
          </a:p>
          <a:p>
            <a:pPr algn="just"/>
            <a:endParaRPr lang="es-ES" sz="2400" b="1" dirty="0" smtClean="0">
              <a:solidFill>
                <a:schemeClr val="bg1"/>
              </a:solidFill>
            </a:endParaRPr>
          </a:p>
          <a:p>
            <a:pPr algn="r"/>
            <a:endParaRPr lang="es-ES" sz="2400" b="1" dirty="0" smtClean="0">
              <a:solidFill>
                <a:schemeClr val="bg1"/>
              </a:solidFill>
            </a:endParaRPr>
          </a:p>
          <a:p>
            <a:pPr algn="r"/>
            <a:endParaRPr lang="es-ES" sz="2400" b="1" dirty="0" smtClean="0">
              <a:solidFill>
                <a:schemeClr val="bg1"/>
              </a:solidFill>
            </a:endParaRPr>
          </a:p>
          <a:p>
            <a:pPr algn="just"/>
            <a:endParaRPr lang="es-ES" sz="2400" dirty="0" smtClean="0">
              <a:solidFill>
                <a:schemeClr val="bg1"/>
              </a:solidFill>
            </a:endParaRPr>
          </a:p>
          <a:p>
            <a:pPr lvl="0" algn="just"/>
            <a:endParaRPr lang="es-ES" sz="2400" b="1" dirty="0">
              <a:solidFill>
                <a:schemeClr val="bg1"/>
              </a:solidFill>
            </a:endParaRPr>
          </a:p>
        </p:txBody>
      </p:sp>
      <p:pic>
        <p:nvPicPr>
          <p:cNvPr id="6" name="Picture 2" descr="FIDEOS CON COSTILLA"/>
          <p:cNvPicPr>
            <a:picLocks noChangeAspect="1" noChangeArrowheads="1"/>
          </p:cNvPicPr>
          <p:nvPr/>
        </p:nvPicPr>
        <p:blipFill>
          <a:blip r:embed="rId2" cstate="print"/>
          <a:srcRect/>
          <a:stretch>
            <a:fillRect/>
          </a:stretch>
        </p:blipFill>
        <p:spPr bwMode="auto">
          <a:xfrm>
            <a:off x="7596336" y="908720"/>
            <a:ext cx="1152128" cy="1152128"/>
          </a:xfrm>
          <a:prstGeom prst="rect">
            <a:avLst/>
          </a:prstGeom>
          <a:noFill/>
        </p:spPr>
      </p:pic>
      <p:pic>
        <p:nvPicPr>
          <p:cNvPr id="8" name="Picture 4" descr="pic"/>
          <p:cNvPicPr>
            <a:picLocks noChangeAspect="1" noChangeArrowheads="1"/>
          </p:cNvPicPr>
          <p:nvPr/>
        </p:nvPicPr>
        <p:blipFill>
          <a:blip r:embed="rId3" cstate="print"/>
          <a:srcRect/>
          <a:stretch>
            <a:fillRect/>
          </a:stretch>
        </p:blipFill>
        <p:spPr bwMode="auto">
          <a:xfrm>
            <a:off x="971600" y="1916832"/>
            <a:ext cx="1440160" cy="1296144"/>
          </a:xfrm>
          <a:prstGeom prst="rect">
            <a:avLst/>
          </a:prstGeom>
          <a:noFill/>
        </p:spPr>
      </p:pic>
      <p:pic>
        <p:nvPicPr>
          <p:cNvPr id="9" name="Picture 6" descr="pic"/>
          <p:cNvPicPr>
            <a:picLocks noChangeAspect="1" noChangeArrowheads="1"/>
          </p:cNvPicPr>
          <p:nvPr/>
        </p:nvPicPr>
        <p:blipFill>
          <a:blip r:embed="rId4" cstate="print"/>
          <a:srcRect/>
          <a:stretch>
            <a:fillRect/>
          </a:stretch>
        </p:blipFill>
        <p:spPr bwMode="auto">
          <a:xfrm>
            <a:off x="3491880" y="4221088"/>
            <a:ext cx="1368152" cy="1421136"/>
          </a:xfrm>
          <a:prstGeom prst="rect">
            <a:avLst/>
          </a:prstGeom>
          <a:noFill/>
        </p:spPr>
      </p:pic>
      <p:pic>
        <p:nvPicPr>
          <p:cNvPr id="11" name="Picture 4" descr="https://encrypted-tbn1.gstatic.com/images?q=tbn:ANd9GcSnQVIl7EV9bdNB3Rqr0Sd64rqBI6akzqFhmc3be5C78KFEklNrfg"/>
          <p:cNvPicPr>
            <a:picLocks noChangeAspect="1" noChangeArrowheads="1"/>
          </p:cNvPicPr>
          <p:nvPr/>
        </p:nvPicPr>
        <p:blipFill>
          <a:blip r:embed="rId5" cstate="print"/>
          <a:srcRect/>
          <a:stretch>
            <a:fillRect/>
          </a:stretch>
        </p:blipFill>
        <p:spPr bwMode="auto">
          <a:xfrm>
            <a:off x="5940152" y="1556792"/>
            <a:ext cx="1239019" cy="1584176"/>
          </a:xfrm>
          <a:prstGeom prst="rect">
            <a:avLst/>
          </a:prstGeom>
          <a:noFill/>
        </p:spPr>
      </p:pic>
      <p:pic>
        <p:nvPicPr>
          <p:cNvPr id="12" name="Picture 6" descr="https://encrypted-tbn3.gstatic.com/images?q=tbn:ANd9GcQCHjdwEAm_bdnVoePFav6-BNIUwSK12P5W19J45YV2kMn5etbHPw"/>
          <p:cNvPicPr>
            <a:picLocks noChangeAspect="1" noChangeArrowheads="1"/>
          </p:cNvPicPr>
          <p:nvPr/>
        </p:nvPicPr>
        <p:blipFill>
          <a:blip r:embed="rId6" cstate="print"/>
          <a:srcRect/>
          <a:stretch>
            <a:fillRect/>
          </a:stretch>
        </p:blipFill>
        <p:spPr bwMode="auto">
          <a:xfrm>
            <a:off x="323528" y="3284984"/>
            <a:ext cx="1295400" cy="1769369"/>
          </a:xfrm>
          <a:prstGeom prst="rect">
            <a:avLst/>
          </a:prstGeom>
          <a:noFill/>
        </p:spPr>
      </p:pic>
      <p:pic>
        <p:nvPicPr>
          <p:cNvPr id="13" name="Picture 12" descr="http://4.bp.blogspot.com/-7MEroCeGVtw/Um4lGCHqy1I/AAAAAAAAFzI/lrxTliQSvvI/s400/Linz+libro.jpg"/>
          <p:cNvPicPr>
            <a:picLocks noChangeAspect="1" noChangeArrowheads="1"/>
          </p:cNvPicPr>
          <p:nvPr/>
        </p:nvPicPr>
        <p:blipFill>
          <a:blip r:embed="rId7" cstate="print"/>
          <a:srcRect/>
          <a:stretch>
            <a:fillRect/>
          </a:stretch>
        </p:blipFill>
        <p:spPr bwMode="auto">
          <a:xfrm>
            <a:off x="7452320" y="4437112"/>
            <a:ext cx="1296144" cy="1728192"/>
          </a:xfrm>
          <a:prstGeom prst="rect">
            <a:avLst/>
          </a:prstGeom>
          <a:noFill/>
        </p:spPr>
      </p:pic>
      <p:pic>
        <p:nvPicPr>
          <p:cNvPr id="10" name="Picture 2" descr="https://encrypted-tbn0.gstatic.com/images?q=tbn:ANd9GcTAGqd_NnTxmcT1qUVEGji4aeXrIVIQuS63l1_5niuGFvvhg0IJrA"/>
          <p:cNvPicPr>
            <a:picLocks noChangeAspect="1" noChangeArrowheads="1"/>
          </p:cNvPicPr>
          <p:nvPr/>
        </p:nvPicPr>
        <p:blipFill>
          <a:blip r:embed="rId8" cstate="print"/>
          <a:srcRect/>
          <a:stretch>
            <a:fillRect/>
          </a:stretch>
        </p:blipFill>
        <p:spPr bwMode="auto">
          <a:xfrm>
            <a:off x="2051720" y="3429000"/>
            <a:ext cx="1112912" cy="1656184"/>
          </a:xfrm>
          <a:prstGeom prst="rect">
            <a:avLst/>
          </a:prstGeom>
          <a:noFill/>
        </p:spPr>
      </p:pic>
      <p:pic>
        <p:nvPicPr>
          <p:cNvPr id="14" name="Picture 4" descr="https://encrypted-tbn2.gstatic.com/images?q=tbn:ANd9GcROorWrZJxExPVPFbMGCTbPAhXaqdbxbyHLVJ3Bmm_cQiJ9UgVk"/>
          <p:cNvPicPr>
            <a:picLocks noChangeAspect="1" noChangeArrowheads="1"/>
          </p:cNvPicPr>
          <p:nvPr/>
        </p:nvPicPr>
        <p:blipFill>
          <a:blip r:embed="rId9" cstate="print"/>
          <a:srcRect/>
          <a:stretch>
            <a:fillRect/>
          </a:stretch>
        </p:blipFill>
        <p:spPr bwMode="auto">
          <a:xfrm>
            <a:off x="2843809" y="1844824"/>
            <a:ext cx="2304256" cy="1296143"/>
          </a:xfrm>
          <a:prstGeom prst="rect">
            <a:avLst/>
          </a:prstGeom>
          <a:noFill/>
        </p:spPr>
      </p:pic>
      <p:pic>
        <p:nvPicPr>
          <p:cNvPr id="16" name="Picture 8" descr="https://encrypted-tbn1.gstatic.com/images?q=tbn:ANd9GcSlqdbU9a_9AWz4g9C77zIM-w0uwV0JA_X4zVwnwwlVzhdwkesG9g"/>
          <p:cNvPicPr>
            <a:picLocks noChangeAspect="1" noChangeArrowheads="1"/>
          </p:cNvPicPr>
          <p:nvPr/>
        </p:nvPicPr>
        <p:blipFill>
          <a:blip r:embed="rId10" cstate="print"/>
          <a:srcRect/>
          <a:stretch>
            <a:fillRect/>
          </a:stretch>
        </p:blipFill>
        <p:spPr bwMode="auto">
          <a:xfrm>
            <a:off x="5292080" y="4149080"/>
            <a:ext cx="1724025" cy="2252812"/>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bg1"/>
                </a:solidFill>
              </a:rPr>
              <a:t>TOP CHEF SOCIOLÓGICO, 29/01/2014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spcBef>
                <a:spcPts val="0"/>
              </a:spcBef>
            </a:pPr>
            <a:r>
              <a:rPr lang="es-ES" sz="2800" b="1" u="sng" dirty="0" smtClean="0">
                <a:solidFill>
                  <a:srgbClr val="FF0000"/>
                </a:solidFill>
              </a:rPr>
              <a:t>PRIMERA FASE: COCINAR CON FUNDAMENTO</a:t>
            </a:r>
            <a:endParaRPr lang="es-ES" sz="2800" b="1" dirty="0" smtClean="0">
              <a:solidFill>
                <a:srgbClr val="FF0000"/>
              </a:solidFill>
            </a:endParaRPr>
          </a:p>
          <a:p>
            <a:pPr lvl="0" algn="just">
              <a:spcBef>
                <a:spcPts val="0"/>
              </a:spcBef>
            </a:pPr>
            <a:endParaRPr lang="es-ES" sz="900" b="1" dirty="0" smtClean="0">
              <a:solidFill>
                <a:schemeClr val="bg1"/>
              </a:solidFill>
            </a:endParaRPr>
          </a:p>
          <a:p>
            <a:pPr algn="just">
              <a:spcBef>
                <a:spcPts val="0"/>
              </a:spcBef>
            </a:pPr>
            <a:r>
              <a:rPr lang="es-ES" sz="2400" b="1" i="1" u="sng" dirty="0" smtClean="0">
                <a:solidFill>
                  <a:srgbClr val="7030A0"/>
                </a:solidFill>
              </a:rPr>
              <a:t>PLATO</a:t>
            </a:r>
            <a:r>
              <a:rPr lang="es-ES" sz="2400" b="1" dirty="0" smtClean="0">
                <a:solidFill>
                  <a:srgbClr val="7030A0"/>
                </a:solidFill>
              </a:rPr>
              <a:t>: INSTITUCIONALIZACIÓN DE LOS MOVIMIENTOS SOCIALES.</a:t>
            </a:r>
          </a:p>
          <a:p>
            <a:pPr algn="just">
              <a:spcBef>
                <a:spcPts val="0"/>
              </a:spcBef>
            </a:pPr>
            <a:r>
              <a:rPr lang="es-ES" sz="2400" b="1" i="1" u="sng" dirty="0" smtClean="0">
                <a:solidFill>
                  <a:srgbClr val="7030A0"/>
                </a:solidFill>
              </a:rPr>
              <a:t>INGREDIENTES</a:t>
            </a:r>
            <a:r>
              <a:rPr lang="es-ES" sz="2400" b="1" dirty="0" smtClean="0">
                <a:solidFill>
                  <a:srgbClr val="7030A0"/>
                </a:solidFill>
              </a:rPr>
              <a:t>: BERGER; ALBERONI.</a:t>
            </a:r>
          </a:p>
          <a:p>
            <a:pPr algn="r"/>
            <a:endParaRPr lang="es-ES" sz="2400" b="1" dirty="0" smtClean="0">
              <a:solidFill>
                <a:schemeClr val="bg1"/>
              </a:solidFill>
            </a:endParaRPr>
          </a:p>
          <a:p>
            <a:pPr algn="r"/>
            <a:endParaRPr lang="es-ES" sz="2400" b="1" dirty="0" smtClean="0">
              <a:solidFill>
                <a:srgbClr val="0070C0"/>
              </a:solidFill>
            </a:endParaRPr>
          </a:p>
          <a:p>
            <a:pPr algn="r">
              <a:spcBef>
                <a:spcPts val="0"/>
              </a:spcBef>
            </a:pPr>
            <a:r>
              <a:rPr lang="es-ES" sz="2400" b="1" i="1" u="sng" dirty="0" smtClean="0">
                <a:solidFill>
                  <a:srgbClr val="0070C0"/>
                </a:solidFill>
              </a:rPr>
              <a:t>PLATO</a:t>
            </a:r>
            <a:r>
              <a:rPr lang="es-ES" sz="2400" b="1" dirty="0" smtClean="0">
                <a:solidFill>
                  <a:srgbClr val="0070C0"/>
                </a:solidFill>
              </a:rPr>
              <a:t>: IDEOLOGÍAS POLÍTICAS Y UTOPÍAS SOCIALES</a:t>
            </a:r>
          </a:p>
          <a:p>
            <a:pPr algn="r">
              <a:spcBef>
                <a:spcPts val="0"/>
              </a:spcBef>
            </a:pPr>
            <a:r>
              <a:rPr lang="es-ES" sz="2400" b="1" i="1" u="sng" dirty="0" smtClean="0">
                <a:solidFill>
                  <a:srgbClr val="0070C0"/>
                </a:solidFill>
              </a:rPr>
              <a:t>INGREDIENTES</a:t>
            </a:r>
            <a:r>
              <a:rPr lang="es-ES" sz="2400" b="1" dirty="0" smtClean="0">
                <a:solidFill>
                  <a:srgbClr val="0070C0"/>
                </a:solidFill>
              </a:rPr>
              <a:t>: MANNHEIM; LENK. </a:t>
            </a:r>
          </a:p>
          <a:p>
            <a:pPr algn="r"/>
            <a:endParaRPr lang="es-ES" sz="2400" b="1" dirty="0" smtClean="0">
              <a:solidFill>
                <a:schemeClr val="bg1"/>
              </a:solidFill>
            </a:endParaRPr>
          </a:p>
          <a:p>
            <a:pPr algn="just"/>
            <a:endParaRPr lang="es-ES" sz="2400" b="1" dirty="0" smtClean="0">
              <a:solidFill>
                <a:schemeClr val="bg1"/>
              </a:solidFill>
            </a:endParaRPr>
          </a:p>
          <a:p>
            <a:pPr algn="just">
              <a:spcBef>
                <a:spcPts val="0"/>
              </a:spcBef>
            </a:pPr>
            <a:endParaRPr lang="es-ES" sz="900" b="1" dirty="0" smtClean="0">
              <a:solidFill>
                <a:srgbClr val="7030A0"/>
              </a:solidFill>
            </a:endParaRPr>
          </a:p>
          <a:p>
            <a:pPr algn="just">
              <a:spcBef>
                <a:spcPts val="0"/>
              </a:spcBef>
            </a:pPr>
            <a:r>
              <a:rPr lang="es-ES" sz="2400" b="1" i="1" u="sng" dirty="0" smtClean="0">
                <a:solidFill>
                  <a:srgbClr val="7030A0"/>
                </a:solidFill>
              </a:rPr>
              <a:t>PLATO</a:t>
            </a:r>
            <a:r>
              <a:rPr lang="es-ES" sz="2400" b="1" dirty="0" smtClean="0">
                <a:solidFill>
                  <a:srgbClr val="7030A0"/>
                </a:solidFill>
              </a:rPr>
              <a:t>: OPINIÓN PÚBLICA Y COMPORTAMIENTO POLÍTICO.</a:t>
            </a:r>
          </a:p>
          <a:p>
            <a:pPr algn="just">
              <a:spcBef>
                <a:spcPts val="0"/>
              </a:spcBef>
            </a:pPr>
            <a:r>
              <a:rPr lang="es-ES" sz="2400" b="1" i="1" u="sng" dirty="0" smtClean="0">
                <a:solidFill>
                  <a:srgbClr val="7030A0"/>
                </a:solidFill>
              </a:rPr>
              <a:t>INGREDIENTES</a:t>
            </a:r>
            <a:r>
              <a:rPr lang="es-ES" sz="2400" b="1" dirty="0" smtClean="0">
                <a:solidFill>
                  <a:srgbClr val="7030A0"/>
                </a:solidFill>
              </a:rPr>
              <a:t>: LASSWELL; HABERMAS.</a:t>
            </a:r>
          </a:p>
          <a:p>
            <a:pPr algn="just"/>
            <a:endParaRPr lang="es-ES" sz="2400" b="1" dirty="0" smtClean="0">
              <a:solidFill>
                <a:schemeClr val="bg1"/>
              </a:solidFill>
            </a:endParaRPr>
          </a:p>
          <a:p>
            <a:pPr algn="r"/>
            <a:endParaRPr lang="es-ES" sz="2400" b="1" dirty="0" smtClean="0">
              <a:solidFill>
                <a:schemeClr val="bg1"/>
              </a:solidFill>
            </a:endParaRPr>
          </a:p>
          <a:p>
            <a:pPr algn="r"/>
            <a:endParaRPr lang="es-ES" sz="2400" b="1" dirty="0" smtClean="0">
              <a:solidFill>
                <a:schemeClr val="bg1"/>
              </a:solidFill>
            </a:endParaRPr>
          </a:p>
          <a:p>
            <a:pPr algn="just"/>
            <a:endParaRPr lang="es-ES" sz="2400" dirty="0" smtClean="0">
              <a:solidFill>
                <a:schemeClr val="bg1"/>
              </a:solidFill>
            </a:endParaRPr>
          </a:p>
          <a:p>
            <a:pPr lvl="0" algn="just"/>
            <a:endParaRPr lang="es-ES" sz="2400" b="1" dirty="0">
              <a:solidFill>
                <a:schemeClr val="bg1"/>
              </a:solidFill>
            </a:endParaRPr>
          </a:p>
        </p:txBody>
      </p:sp>
      <p:pic>
        <p:nvPicPr>
          <p:cNvPr id="7" name="Picture 10" descr="pic"/>
          <p:cNvPicPr>
            <a:picLocks noChangeAspect="1" noChangeArrowheads="1"/>
          </p:cNvPicPr>
          <p:nvPr/>
        </p:nvPicPr>
        <p:blipFill>
          <a:blip r:embed="rId2" cstate="print"/>
          <a:srcRect/>
          <a:stretch>
            <a:fillRect/>
          </a:stretch>
        </p:blipFill>
        <p:spPr bwMode="auto">
          <a:xfrm>
            <a:off x="539552" y="2204864"/>
            <a:ext cx="1656184" cy="1565152"/>
          </a:xfrm>
          <a:prstGeom prst="rect">
            <a:avLst/>
          </a:prstGeom>
          <a:noFill/>
        </p:spPr>
      </p:pic>
      <p:pic>
        <p:nvPicPr>
          <p:cNvPr id="10" name="Picture 2" descr="https://encrypted-tbn1.gstatic.com/images?q=tbn:ANd9GcRNBPRTRe7Mdr7bkCPsrNkhz_eexjRMaXc4wO5kpymb-QtJYEA1"/>
          <p:cNvPicPr>
            <a:picLocks noChangeAspect="1" noChangeArrowheads="1"/>
          </p:cNvPicPr>
          <p:nvPr/>
        </p:nvPicPr>
        <p:blipFill>
          <a:blip r:embed="rId3" cstate="print"/>
          <a:srcRect/>
          <a:stretch>
            <a:fillRect/>
          </a:stretch>
        </p:blipFill>
        <p:spPr bwMode="auto">
          <a:xfrm>
            <a:off x="4788024" y="1556792"/>
            <a:ext cx="1127770" cy="1224136"/>
          </a:xfrm>
          <a:prstGeom prst="rect">
            <a:avLst/>
          </a:prstGeom>
          <a:noFill/>
        </p:spPr>
      </p:pic>
      <p:pic>
        <p:nvPicPr>
          <p:cNvPr id="11" name="Picture 12" descr="pic"/>
          <p:cNvPicPr>
            <a:picLocks noChangeAspect="1" noChangeArrowheads="1"/>
          </p:cNvPicPr>
          <p:nvPr/>
        </p:nvPicPr>
        <p:blipFill>
          <a:blip r:embed="rId4" cstate="print"/>
          <a:srcRect/>
          <a:stretch>
            <a:fillRect/>
          </a:stretch>
        </p:blipFill>
        <p:spPr bwMode="auto">
          <a:xfrm>
            <a:off x="6372200" y="1628800"/>
            <a:ext cx="1063005" cy="1080120"/>
          </a:xfrm>
          <a:prstGeom prst="rect">
            <a:avLst/>
          </a:prstGeom>
          <a:noFill/>
        </p:spPr>
      </p:pic>
      <p:pic>
        <p:nvPicPr>
          <p:cNvPr id="12" name="Picture 4" descr="https://encrypted-tbn2.gstatic.com/images?q=tbn:ANd9GcQUi5X1ZFi3YZu7N6KwkD7oxy5c0wkSXYVrp-_iYH4ADoSdqa6hBQ"/>
          <p:cNvPicPr>
            <a:picLocks noChangeAspect="1" noChangeArrowheads="1"/>
          </p:cNvPicPr>
          <p:nvPr/>
        </p:nvPicPr>
        <p:blipFill>
          <a:blip r:embed="rId5" cstate="print"/>
          <a:srcRect/>
          <a:stretch>
            <a:fillRect/>
          </a:stretch>
        </p:blipFill>
        <p:spPr bwMode="auto">
          <a:xfrm>
            <a:off x="7740352" y="1484784"/>
            <a:ext cx="971600" cy="1368152"/>
          </a:xfrm>
          <a:prstGeom prst="rect">
            <a:avLst/>
          </a:prstGeom>
          <a:noFill/>
        </p:spPr>
      </p:pic>
      <p:pic>
        <p:nvPicPr>
          <p:cNvPr id="13" name="Picture 6" descr="https://encrypted-tbn1.gstatic.com/images?q=tbn:ANd9GcTPSn2wZovcQsDePCKsMeEHlKvjikzi09iFdnTV2tde9D7WqRWvQQ"/>
          <p:cNvPicPr>
            <a:picLocks noChangeAspect="1" noChangeArrowheads="1"/>
          </p:cNvPicPr>
          <p:nvPr/>
        </p:nvPicPr>
        <p:blipFill>
          <a:blip r:embed="rId6" cstate="print"/>
          <a:srcRect/>
          <a:stretch>
            <a:fillRect/>
          </a:stretch>
        </p:blipFill>
        <p:spPr bwMode="auto">
          <a:xfrm>
            <a:off x="3203848" y="3212976"/>
            <a:ext cx="1272927" cy="1308373"/>
          </a:xfrm>
          <a:prstGeom prst="rect">
            <a:avLst/>
          </a:prstGeom>
          <a:noFill/>
        </p:spPr>
      </p:pic>
      <p:pic>
        <p:nvPicPr>
          <p:cNvPr id="14" name="Picture 8" descr="El concepto de ideología"/>
          <p:cNvPicPr>
            <a:picLocks noChangeAspect="1" noChangeArrowheads="1"/>
          </p:cNvPicPr>
          <p:nvPr/>
        </p:nvPicPr>
        <p:blipFill>
          <a:blip r:embed="rId7" cstate="print"/>
          <a:srcRect/>
          <a:stretch>
            <a:fillRect/>
          </a:stretch>
        </p:blipFill>
        <p:spPr bwMode="auto">
          <a:xfrm>
            <a:off x="7668344" y="3789040"/>
            <a:ext cx="1296144" cy="1943100"/>
          </a:xfrm>
          <a:prstGeom prst="rect">
            <a:avLst/>
          </a:prstGeom>
          <a:noFill/>
        </p:spPr>
      </p:pic>
      <p:pic>
        <p:nvPicPr>
          <p:cNvPr id="15" name="Picture 10" descr="https://encrypted-tbn1.gstatic.com/images?q=tbn:ANd9GcSAhQQNjjj7k2hRNI42AxCSpoPdz4aHgFOBahkWcZt8GPfWaPDrLA"/>
          <p:cNvPicPr>
            <a:picLocks noChangeAspect="1" noChangeArrowheads="1"/>
          </p:cNvPicPr>
          <p:nvPr/>
        </p:nvPicPr>
        <p:blipFill>
          <a:blip r:embed="rId8" cstate="print"/>
          <a:srcRect/>
          <a:stretch>
            <a:fillRect/>
          </a:stretch>
        </p:blipFill>
        <p:spPr bwMode="auto">
          <a:xfrm>
            <a:off x="5796136" y="5157192"/>
            <a:ext cx="1304925" cy="1700808"/>
          </a:xfrm>
          <a:prstGeom prst="rect">
            <a:avLst/>
          </a:prstGeom>
          <a:noFill/>
        </p:spPr>
      </p:pic>
      <p:pic>
        <p:nvPicPr>
          <p:cNvPr id="16" name="Picture 14" descr="pic"/>
          <p:cNvPicPr>
            <a:picLocks noChangeAspect="1" noChangeArrowheads="1"/>
          </p:cNvPicPr>
          <p:nvPr/>
        </p:nvPicPr>
        <p:blipFill>
          <a:blip r:embed="rId9" cstate="print"/>
          <a:srcRect/>
          <a:stretch>
            <a:fillRect/>
          </a:stretch>
        </p:blipFill>
        <p:spPr bwMode="auto">
          <a:xfrm>
            <a:off x="1403648" y="5373216"/>
            <a:ext cx="2143125" cy="1484784"/>
          </a:xfrm>
          <a:prstGeom prst="rect">
            <a:avLst/>
          </a:prstGeom>
          <a:noFill/>
        </p:spPr>
      </p:pic>
      <p:pic>
        <p:nvPicPr>
          <p:cNvPr id="22530" name="Picture 2" descr="https://encrypted-tbn3.gstatic.com/images?q=tbn:ANd9GcT9F1rNHDKmLI4ZFd-CuKg0Lr7ILPJItTAy3jNRAo-JovnHjcD4hKVpoA"/>
          <p:cNvPicPr>
            <a:picLocks noChangeAspect="1" noChangeArrowheads="1"/>
          </p:cNvPicPr>
          <p:nvPr/>
        </p:nvPicPr>
        <p:blipFill>
          <a:blip r:embed="rId10" cstate="print"/>
          <a:srcRect/>
          <a:stretch>
            <a:fillRect/>
          </a:stretch>
        </p:blipFill>
        <p:spPr bwMode="auto">
          <a:xfrm>
            <a:off x="4211960" y="5517233"/>
            <a:ext cx="1224136" cy="1340768"/>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bg1"/>
                </a:solidFill>
              </a:rPr>
              <a:t>TOP CHEF SOCIOLÓGICO, 29/01/2014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r>
              <a:rPr lang="es-ES" sz="2400" b="1" u="sng" dirty="0" smtClean="0">
                <a:solidFill>
                  <a:srgbClr val="FF0000"/>
                </a:solidFill>
              </a:rPr>
              <a:t>PRIMERA FASE: COCINAR CON FUNDAMENTO</a:t>
            </a:r>
            <a:endParaRPr lang="es-ES" sz="2400" b="1" dirty="0" smtClean="0">
              <a:solidFill>
                <a:srgbClr val="FF0000"/>
              </a:solidFill>
            </a:endParaRPr>
          </a:p>
          <a:p>
            <a:pPr lvl="0" algn="just"/>
            <a:endParaRPr lang="es-ES" sz="900" b="1" dirty="0" smtClean="0">
              <a:solidFill>
                <a:schemeClr val="bg1"/>
              </a:solidFill>
            </a:endParaRPr>
          </a:p>
          <a:p>
            <a:pPr algn="just"/>
            <a:r>
              <a:rPr lang="es-ES" sz="2400" b="1" i="1" u="sng" dirty="0" smtClean="0">
                <a:solidFill>
                  <a:srgbClr val="7030A0"/>
                </a:solidFill>
              </a:rPr>
              <a:t>PLATO</a:t>
            </a:r>
            <a:r>
              <a:rPr lang="es-ES" sz="2400" b="1" dirty="0" smtClean="0">
                <a:solidFill>
                  <a:srgbClr val="7030A0"/>
                </a:solidFill>
              </a:rPr>
              <a:t>: CORRUPCIÓN.</a:t>
            </a:r>
          </a:p>
          <a:p>
            <a:pPr algn="just"/>
            <a:r>
              <a:rPr lang="es-ES" sz="2400" b="1" i="1" u="sng" dirty="0" smtClean="0">
                <a:solidFill>
                  <a:srgbClr val="7030A0"/>
                </a:solidFill>
              </a:rPr>
              <a:t>INGREDIENTES</a:t>
            </a:r>
            <a:r>
              <a:rPr lang="es-ES" sz="2400" b="1" dirty="0" smtClean="0">
                <a:solidFill>
                  <a:srgbClr val="7030A0"/>
                </a:solidFill>
              </a:rPr>
              <a:t>: MOSCA; TORTOSA.</a:t>
            </a:r>
          </a:p>
          <a:p>
            <a:pPr algn="just"/>
            <a:endParaRPr lang="es-ES" sz="2400" b="1" dirty="0" smtClean="0">
              <a:solidFill>
                <a:schemeClr val="bg1"/>
              </a:solidFill>
            </a:endParaRPr>
          </a:p>
          <a:p>
            <a:pPr algn="r"/>
            <a:r>
              <a:rPr lang="es-ES" sz="2400" b="1" i="1" u="sng" dirty="0" smtClean="0">
                <a:solidFill>
                  <a:srgbClr val="002060"/>
                </a:solidFill>
              </a:rPr>
              <a:t>PLATO</a:t>
            </a:r>
            <a:r>
              <a:rPr lang="es-ES" sz="2400" b="1" dirty="0" smtClean="0">
                <a:solidFill>
                  <a:srgbClr val="002060"/>
                </a:solidFill>
              </a:rPr>
              <a:t>: SISTEMAS ELECTORALES Y  DE PARTIDOS.</a:t>
            </a:r>
          </a:p>
          <a:p>
            <a:pPr algn="r"/>
            <a:r>
              <a:rPr lang="es-ES" sz="2400" b="1" i="1" u="sng" dirty="0" smtClean="0">
                <a:solidFill>
                  <a:srgbClr val="002060"/>
                </a:solidFill>
              </a:rPr>
              <a:t>INGREDIENTES</a:t>
            </a:r>
            <a:r>
              <a:rPr lang="es-ES" sz="2400" b="1" dirty="0" smtClean="0">
                <a:solidFill>
                  <a:srgbClr val="002060"/>
                </a:solidFill>
              </a:rPr>
              <a:t>: LOCKE; SARTORI.</a:t>
            </a:r>
          </a:p>
          <a:p>
            <a:pPr algn="r"/>
            <a:endParaRPr lang="es-ES" sz="2400" b="1" dirty="0" smtClean="0">
              <a:solidFill>
                <a:schemeClr val="bg1"/>
              </a:solidFill>
            </a:endParaRPr>
          </a:p>
          <a:p>
            <a:pPr algn="just"/>
            <a:endParaRPr lang="es-ES" sz="2400" b="1" dirty="0" smtClean="0">
              <a:solidFill>
                <a:schemeClr val="bg1"/>
              </a:solidFill>
            </a:endParaRPr>
          </a:p>
          <a:p>
            <a:pPr algn="just"/>
            <a:r>
              <a:rPr lang="es-ES" sz="2400" b="1" i="1" u="sng" dirty="0" smtClean="0">
                <a:solidFill>
                  <a:srgbClr val="7030A0"/>
                </a:solidFill>
              </a:rPr>
              <a:t>PLATO</a:t>
            </a:r>
            <a:r>
              <a:rPr lang="es-ES" sz="2400" b="1" dirty="0" smtClean="0">
                <a:solidFill>
                  <a:srgbClr val="7030A0"/>
                </a:solidFill>
              </a:rPr>
              <a:t>: ELITES LOCALES.</a:t>
            </a:r>
          </a:p>
          <a:p>
            <a:pPr algn="just"/>
            <a:r>
              <a:rPr lang="es-ES" sz="2400" b="1" i="1" u="sng" dirty="0" smtClean="0">
                <a:solidFill>
                  <a:srgbClr val="7030A0"/>
                </a:solidFill>
              </a:rPr>
              <a:t>INGREDIENTES</a:t>
            </a:r>
            <a:r>
              <a:rPr lang="es-ES" sz="2400" b="1" dirty="0" smtClean="0">
                <a:solidFill>
                  <a:srgbClr val="7030A0"/>
                </a:solidFill>
              </a:rPr>
              <a:t>: C.W. MILLS; MARCOS GUIMERÁ.</a:t>
            </a:r>
          </a:p>
          <a:p>
            <a:pPr algn="just"/>
            <a:endParaRPr lang="es-ES" sz="2400" b="1" dirty="0" smtClean="0">
              <a:solidFill>
                <a:schemeClr val="bg1"/>
              </a:solidFill>
            </a:endParaRPr>
          </a:p>
          <a:p>
            <a:pPr algn="r"/>
            <a:endParaRPr lang="es-ES" sz="2400" b="1" dirty="0" smtClean="0">
              <a:solidFill>
                <a:schemeClr val="bg1"/>
              </a:solidFill>
            </a:endParaRPr>
          </a:p>
          <a:p>
            <a:pPr algn="r"/>
            <a:endParaRPr lang="es-ES" sz="2400" b="1" dirty="0" smtClean="0">
              <a:solidFill>
                <a:schemeClr val="bg1"/>
              </a:solidFill>
            </a:endParaRPr>
          </a:p>
          <a:p>
            <a:pPr algn="just"/>
            <a:endParaRPr lang="es-ES" sz="2400" dirty="0" smtClean="0">
              <a:solidFill>
                <a:schemeClr val="bg1"/>
              </a:solidFill>
            </a:endParaRPr>
          </a:p>
          <a:p>
            <a:pPr lvl="0" algn="just"/>
            <a:endParaRPr lang="es-ES" sz="2400" b="1" dirty="0">
              <a:solidFill>
                <a:schemeClr val="bg1"/>
              </a:solidFill>
            </a:endParaRPr>
          </a:p>
        </p:txBody>
      </p:sp>
      <p:pic>
        <p:nvPicPr>
          <p:cNvPr id="4" name="Picture 4" descr="http://mlm-s1-p.mlstatic.com/libro-la-clase-politica-gaetano-mosca-lbf-8690-MLM20006788320_112013-F.jpg"/>
          <p:cNvPicPr>
            <a:picLocks noChangeAspect="1" noChangeArrowheads="1"/>
          </p:cNvPicPr>
          <p:nvPr/>
        </p:nvPicPr>
        <p:blipFill>
          <a:blip r:embed="rId2" cstate="print"/>
          <a:srcRect/>
          <a:stretch>
            <a:fillRect/>
          </a:stretch>
        </p:blipFill>
        <p:spPr bwMode="auto">
          <a:xfrm>
            <a:off x="7668344" y="764704"/>
            <a:ext cx="1294681" cy="1584176"/>
          </a:xfrm>
          <a:prstGeom prst="rect">
            <a:avLst/>
          </a:prstGeom>
          <a:noFill/>
        </p:spPr>
      </p:pic>
      <p:pic>
        <p:nvPicPr>
          <p:cNvPr id="5" name="Picture 18" descr="pic"/>
          <p:cNvPicPr>
            <a:picLocks noChangeAspect="1" noChangeArrowheads="1"/>
          </p:cNvPicPr>
          <p:nvPr/>
        </p:nvPicPr>
        <p:blipFill>
          <a:blip r:embed="rId3" cstate="print"/>
          <a:srcRect/>
          <a:stretch>
            <a:fillRect/>
          </a:stretch>
        </p:blipFill>
        <p:spPr bwMode="auto">
          <a:xfrm>
            <a:off x="323528" y="2204864"/>
            <a:ext cx="2143125" cy="1781176"/>
          </a:xfrm>
          <a:prstGeom prst="rect">
            <a:avLst/>
          </a:prstGeom>
          <a:noFill/>
        </p:spPr>
      </p:pic>
      <p:pic>
        <p:nvPicPr>
          <p:cNvPr id="7" name="Picture 4" descr="http://assets4.kedin.es/uploads/picture/file/2013/6/17/20/263606/crop_150_corrupcion-corregida-y-aumentada-9788498885033.jpg"/>
          <p:cNvPicPr>
            <a:picLocks noChangeAspect="1" noChangeArrowheads="1"/>
          </p:cNvPicPr>
          <p:nvPr/>
        </p:nvPicPr>
        <p:blipFill>
          <a:blip r:embed="rId4" cstate="print"/>
          <a:srcRect/>
          <a:stretch>
            <a:fillRect/>
          </a:stretch>
        </p:blipFill>
        <p:spPr bwMode="auto">
          <a:xfrm>
            <a:off x="6156176" y="980728"/>
            <a:ext cx="1428750" cy="1428750"/>
          </a:xfrm>
          <a:prstGeom prst="rect">
            <a:avLst/>
          </a:prstGeom>
          <a:noFill/>
        </p:spPr>
      </p:pic>
      <p:pic>
        <p:nvPicPr>
          <p:cNvPr id="8" name="Picture 6" descr="https://encrypted-tbn2.gstatic.com/images?q=tbn:ANd9GcRw40jEWoX1WTSR6IgWqrGSOW3oN08N0bE_u2qhXY4FivAh_SfF"/>
          <p:cNvPicPr>
            <a:picLocks noChangeAspect="1" noChangeArrowheads="1"/>
          </p:cNvPicPr>
          <p:nvPr/>
        </p:nvPicPr>
        <p:blipFill>
          <a:blip r:embed="rId5" cstate="print"/>
          <a:srcRect/>
          <a:stretch>
            <a:fillRect/>
          </a:stretch>
        </p:blipFill>
        <p:spPr bwMode="auto">
          <a:xfrm>
            <a:off x="7812360" y="4797152"/>
            <a:ext cx="1146820" cy="1727846"/>
          </a:xfrm>
          <a:prstGeom prst="rect">
            <a:avLst/>
          </a:prstGeom>
          <a:noFill/>
        </p:spPr>
      </p:pic>
      <p:pic>
        <p:nvPicPr>
          <p:cNvPr id="9" name="Picture 8" descr="https://encrypted-tbn0.gstatic.com/images?q=tbn:ANd9GcShLMinxtaxcs1XqjPnXLxBYEIT_1AREl-zvgagJPbASwlHUruxlA"/>
          <p:cNvPicPr>
            <a:picLocks noChangeAspect="1" noChangeArrowheads="1"/>
          </p:cNvPicPr>
          <p:nvPr/>
        </p:nvPicPr>
        <p:blipFill>
          <a:blip r:embed="rId6" cstate="print"/>
          <a:srcRect/>
          <a:stretch>
            <a:fillRect/>
          </a:stretch>
        </p:blipFill>
        <p:spPr bwMode="auto">
          <a:xfrm>
            <a:off x="6300192" y="5013176"/>
            <a:ext cx="1229494" cy="1683568"/>
          </a:xfrm>
          <a:prstGeom prst="rect">
            <a:avLst/>
          </a:prstGeom>
          <a:noFill/>
        </p:spPr>
      </p:pic>
      <p:pic>
        <p:nvPicPr>
          <p:cNvPr id="10" name="Picture 20" descr="pic"/>
          <p:cNvPicPr>
            <a:picLocks noChangeAspect="1" noChangeArrowheads="1"/>
          </p:cNvPicPr>
          <p:nvPr/>
        </p:nvPicPr>
        <p:blipFill>
          <a:blip r:embed="rId7" cstate="print"/>
          <a:srcRect/>
          <a:stretch>
            <a:fillRect/>
          </a:stretch>
        </p:blipFill>
        <p:spPr bwMode="auto">
          <a:xfrm>
            <a:off x="2915816" y="5157192"/>
            <a:ext cx="2143125" cy="1556792"/>
          </a:xfrm>
          <a:prstGeom prst="rect">
            <a:avLst/>
          </a:prstGeom>
          <a:noFill/>
        </p:spPr>
      </p:pic>
      <p:pic>
        <p:nvPicPr>
          <p:cNvPr id="11" name="Picture 16" descr="pic"/>
          <p:cNvPicPr>
            <a:picLocks noChangeAspect="1" noChangeArrowheads="1"/>
          </p:cNvPicPr>
          <p:nvPr/>
        </p:nvPicPr>
        <p:blipFill>
          <a:blip r:embed="rId8" cstate="print"/>
          <a:srcRect/>
          <a:stretch>
            <a:fillRect/>
          </a:stretch>
        </p:blipFill>
        <p:spPr bwMode="auto">
          <a:xfrm>
            <a:off x="4572000" y="1124744"/>
            <a:ext cx="1423045" cy="1296144"/>
          </a:xfrm>
          <a:prstGeom prst="rect">
            <a:avLst/>
          </a:prstGeom>
          <a:noFill/>
        </p:spPr>
      </p:pic>
      <p:pic>
        <p:nvPicPr>
          <p:cNvPr id="14" name="Picture 2" descr="https://encrypted-tbn1.gstatic.com/images?q=tbn:ANd9GcSChIW4UEOV6AJn6rIS1j4GzBns4DB7LHUqLL1LSGFjEZLDuQwQOA"/>
          <p:cNvPicPr>
            <a:picLocks noChangeAspect="1" noChangeArrowheads="1"/>
          </p:cNvPicPr>
          <p:nvPr/>
        </p:nvPicPr>
        <p:blipFill>
          <a:blip r:embed="rId9" cstate="print"/>
          <a:srcRect/>
          <a:stretch>
            <a:fillRect/>
          </a:stretch>
        </p:blipFill>
        <p:spPr bwMode="auto">
          <a:xfrm>
            <a:off x="3491880" y="3068960"/>
            <a:ext cx="1085850" cy="1369319"/>
          </a:xfrm>
          <a:prstGeom prst="rect">
            <a:avLst/>
          </a:prstGeom>
          <a:noFill/>
        </p:spPr>
      </p:pic>
      <p:pic>
        <p:nvPicPr>
          <p:cNvPr id="15" name="Picture 4" descr="https://encrypted-tbn2.gstatic.com/images?q=tbn:ANd9GcR_xPAhhxfk3UMfcY8k69MWqQeD1eoUDUdsST249P0q3qKdPx9Fbw"/>
          <p:cNvPicPr>
            <a:picLocks noChangeAspect="1" noChangeArrowheads="1"/>
          </p:cNvPicPr>
          <p:nvPr/>
        </p:nvPicPr>
        <p:blipFill>
          <a:blip r:embed="rId10" cstate="print"/>
          <a:srcRect/>
          <a:stretch>
            <a:fillRect/>
          </a:stretch>
        </p:blipFill>
        <p:spPr bwMode="auto">
          <a:xfrm>
            <a:off x="539552" y="5157192"/>
            <a:ext cx="1666875" cy="1700808"/>
          </a:xfrm>
          <a:prstGeom prst="rect">
            <a:avLst/>
          </a:prstGeom>
          <a:noFill/>
        </p:spPr>
      </p:pic>
      <p:pic>
        <p:nvPicPr>
          <p:cNvPr id="16" name="Picture 6" descr="https://encrypted-tbn0.gstatic.com/images?q=tbn:ANd9GcRwFNeqsbjXzBmbWTNS8barhuKnnJknHn_VSM3m5vD7g7X3hYoJ"/>
          <p:cNvPicPr>
            <a:picLocks noChangeAspect="1" noChangeArrowheads="1"/>
          </p:cNvPicPr>
          <p:nvPr/>
        </p:nvPicPr>
        <p:blipFill>
          <a:blip r:embed="rId11" cstate="print"/>
          <a:srcRect/>
          <a:stretch>
            <a:fillRect/>
          </a:stretch>
        </p:blipFill>
        <p:spPr bwMode="auto">
          <a:xfrm>
            <a:off x="5364088" y="3356992"/>
            <a:ext cx="2819400" cy="1331219"/>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bg1"/>
                </a:solidFill>
              </a:rPr>
              <a:t>TOP CHEF SOCIOLÓGICO, 29/01/2014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r>
              <a:rPr lang="es-ES" sz="2400" b="1" u="sng" dirty="0" smtClean="0">
                <a:solidFill>
                  <a:srgbClr val="FF0000"/>
                </a:solidFill>
              </a:rPr>
              <a:t>PRIMERA FASE: COCINAR CON FUNDAMENTO</a:t>
            </a:r>
            <a:endParaRPr lang="es-ES" sz="2400" b="1" dirty="0" smtClean="0">
              <a:solidFill>
                <a:srgbClr val="FF0000"/>
              </a:solidFill>
            </a:endParaRPr>
          </a:p>
          <a:p>
            <a:pPr lvl="0" algn="just"/>
            <a:endParaRPr lang="es-ES" sz="900" b="1" dirty="0" smtClean="0">
              <a:solidFill>
                <a:schemeClr val="bg1"/>
              </a:solidFill>
            </a:endParaRPr>
          </a:p>
          <a:p>
            <a:pPr algn="just"/>
            <a:r>
              <a:rPr lang="es-ES" sz="2400" b="1" i="1" u="sng" dirty="0" smtClean="0">
                <a:solidFill>
                  <a:srgbClr val="002060"/>
                </a:solidFill>
              </a:rPr>
              <a:t>PLATO</a:t>
            </a:r>
            <a:r>
              <a:rPr lang="es-ES" sz="2400" b="1" dirty="0" smtClean="0">
                <a:solidFill>
                  <a:srgbClr val="002060"/>
                </a:solidFill>
              </a:rPr>
              <a:t>: SOCIALIZACIÓN Y CULTURA POLÍTICA.</a:t>
            </a:r>
          </a:p>
          <a:p>
            <a:pPr algn="just"/>
            <a:r>
              <a:rPr lang="es-ES" sz="2400" b="1" i="1" u="sng" dirty="0" smtClean="0">
                <a:solidFill>
                  <a:srgbClr val="002060"/>
                </a:solidFill>
              </a:rPr>
              <a:t>INGREDIENTES</a:t>
            </a:r>
            <a:r>
              <a:rPr lang="es-ES" sz="2400" b="1" dirty="0" smtClean="0">
                <a:solidFill>
                  <a:srgbClr val="002060"/>
                </a:solidFill>
              </a:rPr>
              <a:t>: GRAMSCI; FOUCAULT.</a:t>
            </a:r>
          </a:p>
          <a:p>
            <a:pPr algn="just"/>
            <a:endParaRPr lang="es-ES" sz="2400" b="1" dirty="0" smtClean="0">
              <a:solidFill>
                <a:schemeClr val="bg1"/>
              </a:solidFill>
            </a:endParaRPr>
          </a:p>
          <a:p>
            <a:pPr algn="r"/>
            <a:endParaRPr lang="es-ES" sz="2400" b="1" dirty="0" smtClean="0">
              <a:solidFill>
                <a:srgbClr val="7030A0"/>
              </a:solidFill>
            </a:endParaRPr>
          </a:p>
          <a:p>
            <a:pPr algn="r"/>
            <a:r>
              <a:rPr lang="es-ES" sz="2400" b="1" i="1" u="sng" dirty="0" smtClean="0">
                <a:solidFill>
                  <a:srgbClr val="7030A0"/>
                </a:solidFill>
              </a:rPr>
              <a:t>PLATO</a:t>
            </a:r>
            <a:r>
              <a:rPr lang="es-ES" sz="2400" b="1" dirty="0" smtClean="0">
                <a:solidFill>
                  <a:srgbClr val="7030A0"/>
                </a:solidFill>
              </a:rPr>
              <a:t>: VIOLENCIA POLÍTICA.</a:t>
            </a:r>
          </a:p>
          <a:p>
            <a:pPr algn="r"/>
            <a:r>
              <a:rPr lang="es-ES" sz="2400" b="1" i="1" u="sng" dirty="0" smtClean="0">
                <a:solidFill>
                  <a:srgbClr val="7030A0"/>
                </a:solidFill>
              </a:rPr>
              <a:t>INGREDIENTES</a:t>
            </a:r>
            <a:r>
              <a:rPr lang="es-ES" sz="2400" b="1" dirty="0" smtClean="0">
                <a:solidFill>
                  <a:srgbClr val="7030A0"/>
                </a:solidFill>
              </a:rPr>
              <a:t>: FREUD; HOLLANDER.</a:t>
            </a:r>
          </a:p>
          <a:p>
            <a:pPr algn="r"/>
            <a:endParaRPr lang="es-ES" sz="2400" b="1" dirty="0" smtClean="0">
              <a:solidFill>
                <a:schemeClr val="bg1"/>
              </a:solidFill>
            </a:endParaRPr>
          </a:p>
          <a:p>
            <a:pPr algn="just"/>
            <a:r>
              <a:rPr lang="es-ES" sz="2400" b="1" i="1" u="sng" dirty="0" smtClean="0">
                <a:solidFill>
                  <a:schemeClr val="bg1"/>
                </a:solidFill>
              </a:rPr>
              <a:t>PLATO</a:t>
            </a:r>
            <a:r>
              <a:rPr lang="es-ES" sz="2400" b="1" dirty="0" smtClean="0">
                <a:solidFill>
                  <a:schemeClr val="bg1"/>
                </a:solidFill>
              </a:rPr>
              <a:t>: FORMAS DE GOBIERNO Y GOBERNABILIDAD.</a:t>
            </a:r>
          </a:p>
          <a:p>
            <a:pPr algn="just"/>
            <a:r>
              <a:rPr lang="es-ES" sz="2400" b="1" i="1" u="sng" dirty="0" smtClean="0">
                <a:solidFill>
                  <a:schemeClr val="bg1"/>
                </a:solidFill>
              </a:rPr>
              <a:t>INGREDIENTES</a:t>
            </a:r>
            <a:r>
              <a:rPr lang="es-ES" sz="2400" b="1" dirty="0" smtClean="0">
                <a:solidFill>
                  <a:schemeClr val="bg1"/>
                </a:solidFill>
              </a:rPr>
              <a:t>: ZORROS, LEONES, LOBOS; HORMIGAS, ABEJAS, MONOS.</a:t>
            </a:r>
          </a:p>
          <a:p>
            <a:pPr algn="just"/>
            <a:endParaRPr lang="es-ES" sz="2400" b="1" dirty="0" smtClean="0">
              <a:solidFill>
                <a:schemeClr val="bg1"/>
              </a:solidFill>
            </a:endParaRPr>
          </a:p>
          <a:p>
            <a:pPr algn="r"/>
            <a:endParaRPr lang="es-ES" sz="2400" b="1" dirty="0" smtClean="0">
              <a:solidFill>
                <a:schemeClr val="bg1"/>
              </a:solidFill>
            </a:endParaRPr>
          </a:p>
          <a:p>
            <a:pPr algn="r"/>
            <a:endParaRPr lang="es-ES" sz="2400" b="1" dirty="0" smtClean="0">
              <a:solidFill>
                <a:schemeClr val="bg1"/>
              </a:solidFill>
            </a:endParaRPr>
          </a:p>
          <a:p>
            <a:pPr algn="just"/>
            <a:endParaRPr lang="es-ES" sz="2400" dirty="0" smtClean="0">
              <a:solidFill>
                <a:schemeClr val="bg1"/>
              </a:solidFill>
            </a:endParaRPr>
          </a:p>
          <a:p>
            <a:pPr lvl="0" algn="just"/>
            <a:endParaRPr lang="es-ES" sz="2400" b="1" dirty="0">
              <a:solidFill>
                <a:schemeClr val="bg1"/>
              </a:solidFill>
            </a:endParaRPr>
          </a:p>
        </p:txBody>
      </p:sp>
      <p:pic>
        <p:nvPicPr>
          <p:cNvPr id="4" name="Picture 2" descr="http://blogs.ua.es/niccolomachiavelli/files/2010/05/portada-goooo.jpg"/>
          <p:cNvPicPr>
            <a:picLocks noChangeAspect="1" noChangeArrowheads="1"/>
          </p:cNvPicPr>
          <p:nvPr/>
        </p:nvPicPr>
        <p:blipFill>
          <a:blip r:embed="rId2" cstate="print"/>
          <a:srcRect/>
          <a:stretch>
            <a:fillRect/>
          </a:stretch>
        </p:blipFill>
        <p:spPr bwMode="auto">
          <a:xfrm>
            <a:off x="1403648" y="5085184"/>
            <a:ext cx="1440160" cy="1556792"/>
          </a:xfrm>
          <a:prstGeom prst="rect">
            <a:avLst/>
          </a:prstGeom>
          <a:noFill/>
        </p:spPr>
      </p:pic>
      <p:pic>
        <p:nvPicPr>
          <p:cNvPr id="6" name="Picture 22" descr="pic"/>
          <p:cNvPicPr>
            <a:picLocks noChangeAspect="1" noChangeArrowheads="1"/>
          </p:cNvPicPr>
          <p:nvPr/>
        </p:nvPicPr>
        <p:blipFill>
          <a:blip r:embed="rId3" cstate="print"/>
          <a:srcRect/>
          <a:stretch>
            <a:fillRect/>
          </a:stretch>
        </p:blipFill>
        <p:spPr bwMode="auto">
          <a:xfrm>
            <a:off x="2987824" y="5229200"/>
            <a:ext cx="1584176" cy="1440160"/>
          </a:xfrm>
          <a:prstGeom prst="rect">
            <a:avLst/>
          </a:prstGeom>
          <a:noFill/>
        </p:spPr>
      </p:pic>
      <p:pic>
        <p:nvPicPr>
          <p:cNvPr id="7" name="Picture 24" descr="pic"/>
          <p:cNvPicPr>
            <a:picLocks noChangeAspect="1" noChangeArrowheads="1"/>
          </p:cNvPicPr>
          <p:nvPr/>
        </p:nvPicPr>
        <p:blipFill>
          <a:blip r:embed="rId4" cstate="print"/>
          <a:srcRect/>
          <a:stretch>
            <a:fillRect/>
          </a:stretch>
        </p:blipFill>
        <p:spPr bwMode="auto">
          <a:xfrm>
            <a:off x="0" y="2348880"/>
            <a:ext cx="1440160" cy="1512168"/>
          </a:xfrm>
          <a:prstGeom prst="rect">
            <a:avLst/>
          </a:prstGeom>
          <a:noFill/>
        </p:spPr>
      </p:pic>
      <p:pic>
        <p:nvPicPr>
          <p:cNvPr id="8" name="Picture 26" descr="pic"/>
          <p:cNvPicPr>
            <a:picLocks noChangeAspect="1" noChangeArrowheads="1"/>
          </p:cNvPicPr>
          <p:nvPr/>
        </p:nvPicPr>
        <p:blipFill>
          <a:blip r:embed="rId5" cstate="print"/>
          <a:srcRect/>
          <a:stretch>
            <a:fillRect/>
          </a:stretch>
        </p:blipFill>
        <p:spPr bwMode="auto">
          <a:xfrm>
            <a:off x="179512" y="5517232"/>
            <a:ext cx="1152128" cy="1152128"/>
          </a:xfrm>
          <a:prstGeom prst="rect">
            <a:avLst/>
          </a:prstGeom>
          <a:noFill/>
        </p:spPr>
      </p:pic>
      <p:pic>
        <p:nvPicPr>
          <p:cNvPr id="9" name="Picture 10" descr="http://t2.gstatic.com/images?q=tbn:ANd9GcR8tsW6qAtpZJKR2xOX5cs-SMeuapM-2B-PLQMg3u76Xi-zQDqA"/>
          <p:cNvPicPr>
            <a:picLocks noChangeAspect="1" noChangeArrowheads="1"/>
          </p:cNvPicPr>
          <p:nvPr/>
        </p:nvPicPr>
        <p:blipFill>
          <a:blip r:embed="rId6" cstate="print"/>
          <a:srcRect/>
          <a:stretch>
            <a:fillRect/>
          </a:stretch>
        </p:blipFill>
        <p:spPr bwMode="auto">
          <a:xfrm>
            <a:off x="4860032" y="5157192"/>
            <a:ext cx="1296144" cy="1556792"/>
          </a:xfrm>
          <a:prstGeom prst="rect">
            <a:avLst/>
          </a:prstGeom>
          <a:noFill/>
        </p:spPr>
      </p:pic>
      <p:pic>
        <p:nvPicPr>
          <p:cNvPr id="10" name="Picture 12" descr="https://encrypted-tbn0.gstatic.com/images?q=tbn:ANd9GcSesbpaoNY_aF6cpCgYyMe7IYIwcfJ-JLoXiSA7WOynU7J3zGcR"/>
          <p:cNvPicPr>
            <a:picLocks noChangeAspect="1" noChangeArrowheads="1"/>
          </p:cNvPicPr>
          <p:nvPr/>
        </p:nvPicPr>
        <p:blipFill>
          <a:blip r:embed="rId7" cstate="print"/>
          <a:srcRect/>
          <a:stretch>
            <a:fillRect/>
          </a:stretch>
        </p:blipFill>
        <p:spPr bwMode="auto">
          <a:xfrm>
            <a:off x="6444208" y="5085184"/>
            <a:ext cx="1584176" cy="1628800"/>
          </a:xfrm>
          <a:prstGeom prst="rect">
            <a:avLst/>
          </a:prstGeom>
          <a:noFill/>
        </p:spPr>
      </p:pic>
      <p:pic>
        <p:nvPicPr>
          <p:cNvPr id="11" name="Picture 14" descr="https://encrypted-tbn1.gstatic.com/images?q=tbn:ANd9GcSSZP2ssozrIEp3aupjJu4WBcMvNKc3-neQL9Ma3Z4o_XDj60fm"/>
          <p:cNvPicPr>
            <a:picLocks noChangeAspect="1" noChangeArrowheads="1"/>
          </p:cNvPicPr>
          <p:nvPr/>
        </p:nvPicPr>
        <p:blipFill>
          <a:blip r:embed="rId8" cstate="print"/>
          <a:srcRect/>
          <a:stretch>
            <a:fillRect/>
          </a:stretch>
        </p:blipFill>
        <p:spPr bwMode="auto">
          <a:xfrm>
            <a:off x="7596336" y="764704"/>
            <a:ext cx="1368177" cy="1872208"/>
          </a:xfrm>
          <a:prstGeom prst="rect">
            <a:avLst/>
          </a:prstGeom>
          <a:noFill/>
        </p:spPr>
      </p:pic>
      <p:pic>
        <p:nvPicPr>
          <p:cNvPr id="12" name="Picture 16" descr="http://ecx.images-amazon.com/images/I/41HHNAZG8ML._.jpg"/>
          <p:cNvPicPr>
            <a:picLocks noChangeAspect="1" noChangeArrowheads="1"/>
          </p:cNvPicPr>
          <p:nvPr/>
        </p:nvPicPr>
        <p:blipFill>
          <a:blip r:embed="rId9" cstate="print"/>
          <a:srcRect/>
          <a:stretch>
            <a:fillRect/>
          </a:stretch>
        </p:blipFill>
        <p:spPr bwMode="auto">
          <a:xfrm>
            <a:off x="1547664" y="2204864"/>
            <a:ext cx="1247800" cy="1872208"/>
          </a:xfrm>
          <a:prstGeom prst="rect">
            <a:avLst/>
          </a:prstGeom>
          <a:noFill/>
        </p:spPr>
      </p:pic>
      <p:pic>
        <p:nvPicPr>
          <p:cNvPr id="13" name="Picture 2" descr="https://encrypted-tbn0.gstatic.com/images?q=tbn:ANd9GcQX4Rbqma5syBxY6vL4w5HoIBaF9AoZPYidyswB41cfxSR6RbwEMw"/>
          <p:cNvPicPr>
            <a:picLocks noChangeAspect="1" noChangeArrowheads="1"/>
          </p:cNvPicPr>
          <p:nvPr/>
        </p:nvPicPr>
        <p:blipFill>
          <a:blip r:embed="rId10" cstate="print"/>
          <a:srcRect/>
          <a:stretch>
            <a:fillRect/>
          </a:stretch>
        </p:blipFill>
        <p:spPr bwMode="auto">
          <a:xfrm>
            <a:off x="2843808" y="2132856"/>
            <a:ext cx="1512168" cy="2009404"/>
          </a:xfrm>
          <a:prstGeom prst="rect">
            <a:avLst/>
          </a:prstGeom>
          <a:noFill/>
        </p:spPr>
      </p:pic>
      <p:pic>
        <p:nvPicPr>
          <p:cNvPr id="14" name="Picture 4" descr="https://encrypted-tbn2.gstatic.com/images?q=tbn:ANd9GcSSf_rkLym5VN6QUSn7SeYlEN6ZdOwgfObwjeFLGTgS3vRR-Pn2dA"/>
          <p:cNvPicPr>
            <a:picLocks noChangeAspect="1" noChangeArrowheads="1"/>
          </p:cNvPicPr>
          <p:nvPr/>
        </p:nvPicPr>
        <p:blipFill>
          <a:blip r:embed="rId11" cstate="print"/>
          <a:srcRect/>
          <a:stretch>
            <a:fillRect/>
          </a:stretch>
        </p:blipFill>
        <p:spPr bwMode="auto">
          <a:xfrm>
            <a:off x="5940152" y="1124744"/>
            <a:ext cx="1455043" cy="1728192"/>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Autofit/>
          </a:bodyPr>
          <a:lstStyle/>
          <a:p>
            <a:r>
              <a:rPr lang="es-ES" sz="3200" b="1" dirty="0" smtClean="0">
                <a:solidFill>
                  <a:srgbClr val="FF0000"/>
                </a:solidFill>
              </a:rPr>
              <a:t>TOP CHEF SOCIOLÓGICO (05/02/2014)</a:t>
            </a:r>
            <a:endParaRPr lang="es-ES" sz="3200"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algn="just"/>
            <a:r>
              <a:rPr lang="es-ES" sz="2400" b="1" dirty="0" smtClean="0">
                <a:solidFill>
                  <a:schemeClr val="bg1"/>
                </a:solidFill>
              </a:rPr>
              <a:t>ATENCIÓN… </a:t>
            </a:r>
          </a:p>
          <a:p>
            <a:pPr algn="r"/>
            <a:r>
              <a:rPr lang="es-ES" sz="2400" b="1" dirty="0" smtClean="0">
                <a:solidFill>
                  <a:schemeClr val="bg1"/>
                </a:solidFill>
              </a:rPr>
              <a:t>HOY PODEMOS CAMBIAR DE PLATO O DE UN INGREDIENTE DEL PLATO A COCINAR… </a:t>
            </a:r>
          </a:p>
          <a:p>
            <a:pPr algn="just"/>
            <a:endParaRPr lang="es-ES" sz="2400" b="1" dirty="0" smtClean="0">
              <a:solidFill>
                <a:schemeClr val="bg1"/>
              </a:solidFill>
            </a:endParaRPr>
          </a:p>
          <a:p>
            <a:pPr algn="just"/>
            <a:endParaRPr lang="es-ES" sz="2400" b="1" dirty="0" smtClean="0">
              <a:solidFill>
                <a:schemeClr val="bg1"/>
              </a:solidFill>
            </a:endParaRPr>
          </a:p>
          <a:p>
            <a:pPr algn="just"/>
            <a:endParaRPr lang="es-ES" sz="2400" b="1" dirty="0" smtClean="0">
              <a:solidFill>
                <a:schemeClr val="bg1"/>
              </a:solidFill>
            </a:endParaRPr>
          </a:p>
          <a:p>
            <a:pPr algn="just"/>
            <a:endParaRPr lang="es-ES" sz="2400" b="1" dirty="0" smtClean="0">
              <a:solidFill>
                <a:schemeClr val="bg1"/>
              </a:solidFill>
            </a:endParaRPr>
          </a:p>
          <a:p>
            <a:pPr algn="just"/>
            <a:endParaRPr lang="es-ES" sz="2400" b="1" dirty="0" smtClean="0">
              <a:solidFill>
                <a:schemeClr val="bg1"/>
              </a:solidFill>
            </a:endParaRPr>
          </a:p>
          <a:p>
            <a:pPr algn="just"/>
            <a:endParaRPr lang="es-ES" sz="2400" b="1" dirty="0" smtClean="0">
              <a:solidFill>
                <a:schemeClr val="bg1"/>
              </a:solidFill>
            </a:endParaRPr>
          </a:p>
          <a:p>
            <a:pPr algn="just"/>
            <a:endParaRPr lang="es-ES" sz="2400" b="1" dirty="0" smtClean="0">
              <a:solidFill>
                <a:schemeClr val="bg1"/>
              </a:solidFill>
            </a:endParaRPr>
          </a:p>
          <a:p>
            <a:pPr algn="just"/>
            <a:endParaRPr lang="es-ES" sz="2400" b="1" dirty="0" smtClean="0">
              <a:solidFill>
                <a:schemeClr val="bg1"/>
              </a:solidFill>
            </a:endParaRPr>
          </a:p>
          <a:p>
            <a:pPr algn="just"/>
            <a:r>
              <a:rPr lang="es-ES" sz="2400" b="1" dirty="0" smtClean="0">
                <a:solidFill>
                  <a:schemeClr val="bg1"/>
                </a:solidFill>
              </a:rPr>
              <a:t>Y HOY MISMO COMENZAMOS A HACER LOS PLATOS… YA.</a:t>
            </a:r>
          </a:p>
          <a:p>
            <a:pPr algn="r"/>
            <a:r>
              <a:rPr lang="es-ES" sz="2400" b="1" dirty="0" smtClean="0">
                <a:solidFill>
                  <a:schemeClr val="bg1"/>
                </a:solidFill>
              </a:rPr>
              <a:t>TENEMOS SÓLO DOS SEMANAS PARA SU PRESENTACIÓN…</a:t>
            </a:r>
          </a:p>
          <a:p>
            <a:pPr algn="just"/>
            <a:endParaRPr lang="es-ES" sz="2400" b="1" dirty="0" smtClean="0">
              <a:solidFill>
                <a:schemeClr val="bg1"/>
              </a:solidFill>
            </a:endParaRPr>
          </a:p>
          <a:p>
            <a:pPr algn="r"/>
            <a:endParaRPr lang="es-ES" sz="2400" b="1" dirty="0" smtClean="0">
              <a:solidFill>
                <a:srgbClr val="7030A0"/>
              </a:solidFill>
            </a:endParaRPr>
          </a:p>
          <a:p>
            <a:pPr algn="r"/>
            <a:endParaRPr lang="es-ES" sz="2400" b="1" dirty="0" smtClean="0">
              <a:solidFill>
                <a:schemeClr val="bg1"/>
              </a:solidFill>
            </a:endParaRPr>
          </a:p>
          <a:p>
            <a:pPr algn="just"/>
            <a:endParaRPr lang="es-ES" sz="2400" b="1" dirty="0" smtClean="0">
              <a:solidFill>
                <a:schemeClr val="bg1"/>
              </a:solidFill>
            </a:endParaRPr>
          </a:p>
          <a:p>
            <a:pPr algn="r"/>
            <a:endParaRPr lang="es-ES" sz="2400" b="1" dirty="0" smtClean="0">
              <a:solidFill>
                <a:schemeClr val="bg1"/>
              </a:solidFill>
            </a:endParaRPr>
          </a:p>
          <a:p>
            <a:pPr algn="r"/>
            <a:endParaRPr lang="es-ES" sz="2400" b="1" dirty="0" smtClean="0">
              <a:solidFill>
                <a:schemeClr val="bg1"/>
              </a:solidFill>
            </a:endParaRPr>
          </a:p>
          <a:p>
            <a:pPr algn="just"/>
            <a:endParaRPr lang="es-ES" sz="2400" dirty="0" smtClean="0">
              <a:solidFill>
                <a:schemeClr val="bg1"/>
              </a:solidFill>
            </a:endParaRPr>
          </a:p>
          <a:p>
            <a:pPr lvl="0" algn="just"/>
            <a:endParaRPr lang="es-ES" sz="2400" b="1" dirty="0">
              <a:solidFill>
                <a:schemeClr val="bg1"/>
              </a:solidFill>
            </a:endParaRPr>
          </a:p>
        </p:txBody>
      </p:sp>
      <p:pic>
        <p:nvPicPr>
          <p:cNvPr id="15" name="Picture 2" descr="C:\Users\user\Desktop\TOP CHEF SOCIOLOGÍA\20140129_172526.jpg"/>
          <p:cNvPicPr>
            <a:picLocks noChangeAspect="1" noChangeArrowheads="1"/>
          </p:cNvPicPr>
          <p:nvPr/>
        </p:nvPicPr>
        <p:blipFill>
          <a:blip r:embed="rId2" cstate="print"/>
          <a:srcRect/>
          <a:stretch>
            <a:fillRect/>
          </a:stretch>
        </p:blipFill>
        <p:spPr bwMode="auto">
          <a:xfrm>
            <a:off x="323528" y="1484784"/>
            <a:ext cx="5256584" cy="3456384"/>
          </a:xfrm>
          <a:prstGeom prst="rect">
            <a:avLst/>
          </a:prstGeom>
          <a:noFill/>
        </p:spPr>
      </p:pic>
      <p:pic>
        <p:nvPicPr>
          <p:cNvPr id="16" name="Picture 3"/>
          <p:cNvPicPr>
            <a:picLocks noChangeAspect="1" noChangeArrowheads="1"/>
          </p:cNvPicPr>
          <p:nvPr/>
        </p:nvPicPr>
        <p:blipFill>
          <a:blip r:embed="rId3" cstate="print"/>
          <a:srcRect/>
          <a:stretch>
            <a:fillRect/>
          </a:stretch>
        </p:blipFill>
        <p:spPr bwMode="auto">
          <a:xfrm>
            <a:off x="5868144" y="1988840"/>
            <a:ext cx="2844824" cy="2808312"/>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FF0000"/>
                </a:solidFill>
              </a:rPr>
              <a:t>TOP CHEF SOCIOLÓGICO (05/02/2014)</a:t>
            </a:r>
            <a:endParaRPr lang="es-ES" dirty="0">
              <a:solidFill>
                <a:srgbClr val="FF000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El grupo de </a:t>
            </a:r>
            <a:r>
              <a:rPr lang="es-ES" sz="2400" b="1" u="sng" dirty="0" smtClean="0">
                <a:solidFill>
                  <a:schemeClr val="bg1"/>
                </a:solidFill>
              </a:rPr>
              <a:t>violencia política</a:t>
            </a:r>
            <a:r>
              <a:rPr lang="es-ES" sz="2400" b="1" dirty="0" smtClean="0">
                <a:solidFill>
                  <a:schemeClr val="bg1"/>
                </a:solidFill>
              </a:rPr>
              <a:t> (José Luis, Alejandro, Edgar y Elio) ha cambiado a Hollander por Cristino Barroso y su análisis del servicio militar.</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r>
              <a:rPr lang="es-ES" sz="2400" b="1" dirty="0" smtClean="0">
                <a:solidFill>
                  <a:schemeClr val="bg1"/>
                </a:solidFill>
              </a:rPr>
              <a:t>Me suena a puro peloteo. A ver si se comen el plato crudo, o lo fríen, lo guisan, o lo asan… </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6" name="Picture 2" descr="C:\Users\user\Desktop\SOCIOLOGÍA POLÍTICA\LECCIONES\0. PRACTICAS\TOP CHEF SOCIOLOGÍA\20140205_171617.jpg"/>
          <p:cNvPicPr>
            <a:picLocks noChangeAspect="1" noChangeArrowheads="1"/>
          </p:cNvPicPr>
          <p:nvPr/>
        </p:nvPicPr>
        <p:blipFill>
          <a:blip r:embed="rId2" cstate="print"/>
          <a:srcRect/>
          <a:stretch>
            <a:fillRect/>
          </a:stretch>
        </p:blipFill>
        <p:spPr bwMode="auto">
          <a:xfrm>
            <a:off x="539552" y="1988840"/>
            <a:ext cx="3528392" cy="2520280"/>
          </a:xfrm>
          <a:prstGeom prst="rect">
            <a:avLst/>
          </a:prstGeom>
          <a:noFill/>
        </p:spPr>
      </p:pic>
      <p:pic>
        <p:nvPicPr>
          <p:cNvPr id="5" name="Picture 2" descr="http://bookverdict.com/images/covers/9788498010374.jpg"/>
          <p:cNvPicPr>
            <a:picLocks noChangeAspect="1" noChangeArrowheads="1"/>
          </p:cNvPicPr>
          <p:nvPr/>
        </p:nvPicPr>
        <p:blipFill>
          <a:blip r:embed="rId3" cstate="print"/>
          <a:srcRect/>
          <a:stretch>
            <a:fillRect/>
          </a:stretch>
        </p:blipFill>
        <p:spPr bwMode="auto">
          <a:xfrm>
            <a:off x="4211960" y="2636912"/>
            <a:ext cx="1800200" cy="2232248"/>
          </a:xfrm>
          <a:prstGeom prst="rect">
            <a:avLst/>
          </a:prstGeom>
          <a:noFill/>
        </p:spPr>
      </p:pic>
      <p:pic>
        <p:nvPicPr>
          <p:cNvPr id="1027" name="Picture 3" descr="C:\Users\user\Desktop\SOCIOLOGÍA POLÍTICA\PRACTICAS\TOP CHEF\IMÁGENES TOP CHEF\PRIMEROS DÍAS\CHICOTE EN TENERIFE.jpg"/>
          <p:cNvPicPr>
            <a:picLocks noChangeAspect="1" noChangeArrowheads="1"/>
          </p:cNvPicPr>
          <p:nvPr/>
        </p:nvPicPr>
        <p:blipFill>
          <a:blip r:embed="rId4" cstate="print"/>
          <a:srcRect/>
          <a:stretch>
            <a:fillRect/>
          </a:stretch>
        </p:blipFill>
        <p:spPr bwMode="auto">
          <a:xfrm>
            <a:off x="6228184" y="2132856"/>
            <a:ext cx="2808312" cy="2088232"/>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FF0000"/>
                </a:solidFill>
              </a:rPr>
              <a:t>TOP CHEF SOCIOLÓGICO (05/02/2014)</a:t>
            </a:r>
            <a:endParaRPr lang="es-ES" dirty="0">
              <a:solidFill>
                <a:srgbClr val="FF0000"/>
              </a:solidFill>
            </a:endParaRPr>
          </a:p>
        </p:txBody>
      </p:sp>
      <p:sp>
        <p:nvSpPr>
          <p:cNvPr id="3" name="2 Marcador de contenido"/>
          <p:cNvSpPr>
            <a:spLocks noGrp="1"/>
          </p:cNvSpPr>
          <p:nvPr>
            <p:ph idx="1"/>
          </p:nvPr>
        </p:nvSpPr>
        <p:spPr>
          <a:xfrm>
            <a:off x="0" y="620688"/>
            <a:ext cx="9144000" cy="6237312"/>
          </a:xfrm>
        </p:spPr>
        <p:txBody>
          <a:bodyPr>
            <a:normAutofit/>
          </a:bodyPr>
          <a:lstStyle/>
          <a:p>
            <a:pPr algn="just">
              <a:buNone/>
            </a:pPr>
            <a:r>
              <a:rPr lang="es-ES" sz="2400" b="1" dirty="0" smtClean="0">
                <a:solidFill>
                  <a:schemeClr val="bg1"/>
                </a:solidFill>
              </a:rPr>
              <a:t>El grupo de </a:t>
            </a:r>
            <a:r>
              <a:rPr lang="es-ES" sz="2400" b="1" u="sng" dirty="0" smtClean="0">
                <a:solidFill>
                  <a:schemeClr val="bg1"/>
                </a:solidFill>
              </a:rPr>
              <a:t>Partidos Políticos</a:t>
            </a:r>
            <a:r>
              <a:rPr lang="es-ES" sz="2400" b="1" dirty="0" smtClean="0">
                <a:solidFill>
                  <a:schemeClr val="bg1"/>
                </a:solidFill>
              </a:rPr>
              <a:t> (José Carlos, Sonia, Tania, Carmen y Carolina) va sobrado. No han hecho cambio de ingrediente ni de plato. Van de ratones de bibliotecas, a ver… Michels y Duverger, vaya mezcla.</a:t>
            </a:r>
            <a:endParaRPr lang="es-ES" sz="2400" dirty="0" smtClean="0"/>
          </a:p>
          <a:p>
            <a:pPr algn="just">
              <a:buNone/>
            </a:pPr>
            <a:r>
              <a:rPr lang="es-ES" sz="2400" dirty="0" smtClean="0"/>
              <a:t>						</a:t>
            </a:r>
            <a:r>
              <a:rPr lang="es-ES" sz="2400" b="1" dirty="0" smtClean="0">
                <a:solidFill>
                  <a:schemeClr val="bg1"/>
                </a:solidFill>
              </a:rPr>
              <a:t>De todas maneras, yo creo que 					son capaces. Puede salir algo 					suculento…</a:t>
            </a: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r>
              <a:rPr lang="es-ES" sz="2400" b="1" dirty="0" smtClean="0">
                <a:solidFill>
                  <a:schemeClr val="bg1"/>
                </a:solidFill>
              </a:rPr>
              <a:t>Al nuevo grupo con el plato de </a:t>
            </a:r>
            <a:r>
              <a:rPr lang="es-ES" sz="2400" b="1" u="sng" dirty="0" smtClean="0">
                <a:solidFill>
                  <a:schemeClr val="bg1"/>
                </a:solidFill>
              </a:rPr>
              <a:t>Revoluciones</a:t>
            </a:r>
            <a:r>
              <a:rPr lang="es-ES" sz="2400" b="1" dirty="0" smtClean="0">
                <a:solidFill>
                  <a:schemeClr val="bg1"/>
                </a:solidFill>
              </a:rPr>
              <a:t> (Cesáreo y Sara) hay que darles un margen de confianza. Se quedaron con Tockeville e incorporan a Neuberg, un seudónimo explosivo, muy explosivo. Revoluciones burguesas versus revoluciones comunistas; insurrecciones occidentales y orientales…</a:t>
            </a:r>
            <a:endParaRPr lang="es-ES" sz="2400" b="1" u="sng" dirty="0" smtClean="0">
              <a:solidFill>
                <a:schemeClr val="bg1"/>
              </a:solidFill>
            </a:endParaRPr>
          </a:p>
        </p:txBody>
      </p:sp>
      <p:pic>
        <p:nvPicPr>
          <p:cNvPr id="5" name="Picture 2" descr="C:\Users\user\Desktop\SOCIOLOGÍA POLÍTICA\LECCIONES\0. PRACTICAS\TOP CHEF SOCIOLOGÍA\20140205_171649.jpg"/>
          <p:cNvPicPr>
            <a:picLocks noChangeAspect="1" noChangeArrowheads="1"/>
          </p:cNvPicPr>
          <p:nvPr/>
        </p:nvPicPr>
        <p:blipFill>
          <a:blip r:embed="rId2" cstate="print"/>
          <a:srcRect/>
          <a:stretch>
            <a:fillRect/>
          </a:stretch>
        </p:blipFill>
        <p:spPr bwMode="auto">
          <a:xfrm>
            <a:off x="1115616" y="2132856"/>
            <a:ext cx="3384376" cy="2088232"/>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FF0000"/>
                </a:solidFill>
              </a:rPr>
              <a:t>TOP CHEF SOCIOLÓGICO (05/02/2014)</a:t>
            </a:r>
            <a:endParaRPr lang="es-ES" dirty="0">
              <a:solidFill>
                <a:srgbClr val="FF000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El grupo de </a:t>
            </a:r>
            <a:r>
              <a:rPr lang="es-ES" sz="2400" b="1" u="sng" dirty="0" smtClean="0">
                <a:solidFill>
                  <a:schemeClr val="bg1"/>
                </a:solidFill>
              </a:rPr>
              <a:t>Nacionalismos</a:t>
            </a:r>
            <a:r>
              <a:rPr lang="es-ES" sz="2400" b="1" dirty="0" smtClean="0">
                <a:solidFill>
                  <a:schemeClr val="bg1"/>
                </a:solidFill>
              </a:rPr>
              <a:t> es el más numeroso (Carla, Adriana, Jessica, Judith, Anabel y Carlos). </a:t>
            </a:r>
          </a:p>
          <a:p>
            <a:pPr algn="just">
              <a:buNone/>
            </a:pPr>
            <a:r>
              <a:rPr lang="es-ES" sz="2400" b="1" dirty="0" smtClean="0">
                <a:solidFill>
                  <a:schemeClr val="bg1"/>
                </a:solidFill>
              </a:rPr>
              <a:t>¿Se pondrán de acuerdo? ¿Quién será su líder? Han cambiado a Linz por Secundino Delgado para aplicarlo a Canarias. Hay que seguirles de cerca, de muy cerca, pero sin quemarse ni quemarles…</a:t>
            </a:r>
            <a:endParaRPr lang="es-ES" sz="2400" dirty="0" smtClean="0"/>
          </a:p>
        </p:txBody>
      </p:sp>
      <p:pic>
        <p:nvPicPr>
          <p:cNvPr id="3074" name="Picture 2" descr="C:\Users\user\Desktop\SOCIOLOGÍA POLÍTICA\LECCIONES\0. PRACTICAS\TOP CHEF SOCIOLOGÍA\20140205_171832.jpg"/>
          <p:cNvPicPr>
            <a:picLocks noChangeAspect="1" noChangeArrowheads="1"/>
          </p:cNvPicPr>
          <p:nvPr/>
        </p:nvPicPr>
        <p:blipFill>
          <a:blip r:embed="rId2" cstate="print"/>
          <a:srcRect/>
          <a:stretch>
            <a:fillRect/>
          </a:stretch>
        </p:blipFill>
        <p:spPr bwMode="auto">
          <a:xfrm>
            <a:off x="1259632" y="2852936"/>
            <a:ext cx="6264696" cy="3456384"/>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FF0000"/>
                </a:solidFill>
              </a:rPr>
              <a:t>TOP CHEF SOCIOLÓGICO (05/02/2014)</a:t>
            </a:r>
            <a:endParaRPr lang="es-ES" dirty="0">
              <a:solidFill>
                <a:srgbClr val="FF000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El grupo de </a:t>
            </a:r>
            <a:r>
              <a:rPr lang="es-ES" sz="2400" b="1" u="sng" dirty="0" smtClean="0">
                <a:solidFill>
                  <a:schemeClr val="bg1"/>
                </a:solidFill>
              </a:rPr>
              <a:t>Ideologías y utopías</a:t>
            </a:r>
            <a:r>
              <a:rPr lang="es-ES" sz="2400" b="1" dirty="0" smtClean="0">
                <a:solidFill>
                  <a:schemeClr val="bg1"/>
                </a:solidFill>
              </a:rPr>
              <a:t> no hace cambio alguno, incluso amenaza con incorporar otro ingrediente: Gramsci. Además, el grupo ha aumentado. Ya son cinco sus componentes (Aarón, Nira, Marta, Álvaro y Airam)…</a:t>
            </a: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r>
              <a:rPr lang="es-ES" sz="2400" b="1" dirty="0" smtClean="0">
                <a:solidFill>
                  <a:schemeClr val="bg1"/>
                </a:solidFill>
              </a:rPr>
              <a:t>El grupo que le tocó </a:t>
            </a:r>
            <a:r>
              <a:rPr lang="es-ES" sz="2400" b="1" u="sng" dirty="0" smtClean="0">
                <a:solidFill>
                  <a:schemeClr val="bg1"/>
                </a:solidFill>
              </a:rPr>
              <a:t>Movimientos sociales</a:t>
            </a:r>
            <a:r>
              <a:rPr lang="es-ES" sz="2400" b="1" dirty="0" smtClean="0">
                <a:solidFill>
                  <a:schemeClr val="bg1"/>
                </a:solidFill>
              </a:rPr>
              <a:t> (Cristian y Sandra) tampoco hizo cambios de plato ni de ingrediente. Es, junto al de las revoluciones, el más pequeño. Grande en ideas, espero. O grande en esperanzas, pienso…</a:t>
            </a: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p:txBody>
      </p:sp>
      <p:pic>
        <p:nvPicPr>
          <p:cNvPr id="4" name="Picture 3" descr="C:\Users\user\Desktop\SOCIOLOGÍA POLÍTICA\LECCIONES\0. PRACTICAS\TOP CHEF SOCIOLOGÍA\20140205_171819.jpg"/>
          <p:cNvPicPr>
            <a:picLocks noChangeAspect="1" noChangeArrowheads="1"/>
          </p:cNvPicPr>
          <p:nvPr/>
        </p:nvPicPr>
        <p:blipFill>
          <a:blip r:embed="rId2" cstate="print"/>
          <a:srcRect/>
          <a:stretch>
            <a:fillRect/>
          </a:stretch>
        </p:blipFill>
        <p:spPr bwMode="auto">
          <a:xfrm>
            <a:off x="3707904" y="1916832"/>
            <a:ext cx="2736304" cy="2376264"/>
          </a:xfrm>
          <a:prstGeom prst="rect">
            <a:avLst/>
          </a:prstGeom>
          <a:noFill/>
        </p:spPr>
      </p:pic>
      <p:pic>
        <p:nvPicPr>
          <p:cNvPr id="4098" name="Picture 2" descr="C:\Users\user\Desktop\SOCIOLOGÍA POLÍTICA\LECCIONES\0. PRACTICAS\TOP CHEF SOCIOLOGÍA\20140205_171848.jpg"/>
          <p:cNvPicPr>
            <a:picLocks noChangeAspect="1" noChangeArrowheads="1"/>
          </p:cNvPicPr>
          <p:nvPr/>
        </p:nvPicPr>
        <p:blipFill>
          <a:blip r:embed="rId3" cstate="print"/>
          <a:srcRect/>
          <a:stretch>
            <a:fillRect/>
          </a:stretch>
        </p:blipFill>
        <p:spPr bwMode="auto">
          <a:xfrm>
            <a:off x="467544" y="2636912"/>
            <a:ext cx="2376264" cy="1512168"/>
          </a:xfrm>
          <a:prstGeom prst="rect">
            <a:avLst/>
          </a:prstGeom>
          <a:noFill/>
        </p:spPr>
      </p:pic>
      <p:pic>
        <p:nvPicPr>
          <p:cNvPr id="6" name="Picture 8" descr="http://www.derecoquinaria.com/images/LACOMIDACOMOCULTURA9788497042376.JPG"/>
          <p:cNvPicPr>
            <a:picLocks noChangeAspect="1" noChangeArrowheads="1"/>
          </p:cNvPicPr>
          <p:nvPr/>
        </p:nvPicPr>
        <p:blipFill>
          <a:blip r:embed="rId4" cstate="print"/>
          <a:srcRect/>
          <a:stretch>
            <a:fillRect/>
          </a:stretch>
        </p:blipFill>
        <p:spPr bwMode="auto">
          <a:xfrm>
            <a:off x="6948264" y="1988840"/>
            <a:ext cx="1440160" cy="2232248"/>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TOP CHEF SOCIOLÓGICO</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El objetivo principal de esta prueba no es sólo ser una alternativa al examen sino probar (y comprobar) con qué intensidad viven ustedes (cada cual y juntos) la sociología. En mi profesión de cocinero llevamos la cocina dentro, somos cocineros fuera y en la cocina. Quiero saber si les pasa lo mismo a ustedes en las puertas de graduarse en sociología. Quiero saber si están empapados (o no) de sociología. Si la llevan dentro, o no. La labor de cocinero es una labor apasionante, creativa, vocacional. Es una tarea plena de paciencia, de experiencia y de sabiduría. Quiero saber si pasa lo mismo con la sociología. Los cocineros tenemos ingredientes, recetas, herramientas… pero también imaginación, trabajo colaborativo, aprendizaje y enseñanza. ¿La sociología también? Vamos a comprobarlo.</a:t>
            </a:r>
          </a:p>
        </p:txBody>
      </p:sp>
      <p:pic>
        <p:nvPicPr>
          <p:cNvPr id="5" name="Picture 4" descr="La Vocación Actual De La Sociología De Georges Gurvitch"/>
          <p:cNvPicPr>
            <a:picLocks noChangeAspect="1" noChangeArrowheads="1"/>
          </p:cNvPicPr>
          <p:nvPr/>
        </p:nvPicPr>
        <p:blipFill>
          <a:blip r:embed="rId2" cstate="print"/>
          <a:srcRect/>
          <a:stretch>
            <a:fillRect/>
          </a:stretch>
        </p:blipFill>
        <p:spPr bwMode="auto">
          <a:xfrm>
            <a:off x="1691680" y="5085184"/>
            <a:ext cx="1987699" cy="1772816"/>
          </a:xfrm>
          <a:prstGeom prst="rect">
            <a:avLst/>
          </a:prstGeom>
          <a:noFill/>
        </p:spPr>
      </p:pic>
      <p:pic>
        <p:nvPicPr>
          <p:cNvPr id="7" name="Picture 6" descr="http://colegiodesociologos.cl/system/files/archivos-16/zbauman.jpg"/>
          <p:cNvPicPr>
            <a:picLocks noChangeAspect="1" noChangeArrowheads="1"/>
          </p:cNvPicPr>
          <p:nvPr/>
        </p:nvPicPr>
        <p:blipFill>
          <a:blip r:embed="rId3" cstate="print"/>
          <a:srcRect/>
          <a:stretch>
            <a:fillRect/>
          </a:stretch>
        </p:blipFill>
        <p:spPr bwMode="auto">
          <a:xfrm>
            <a:off x="5652120" y="4653136"/>
            <a:ext cx="3491880" cy="2204864"/>
          </a:xfrm>
          <a:prstGeom prst="rect">
            <a:avLst/>
          </a:prstGeom>
          <a:noFill/>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FF0000"/>
                </a:solidFill>
              </a:rPr>
              <a:t>TOP CHEF SOCIOLÓGICO (05/02/2014)</a:t>
            </a:r>
            <a:endParaRPr lang="es-ES" dirty="0">
              <a:solidFill>
                <a:srgbClr val="FF000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Quienes van a cocinar un plato de </a:t>
            </a:r>
            <a:r>
              <a:rPr lang="es-ES" sz="2400" b="1" u="sng" dirty="0" smtClean="0">
                <a:solidFill>
                  <a:schemeClr val="bg1"/>
                </a:solidFill>
              </a:rPr>
              <a:t>élites locales</a:t>
            </a:r>
            <a:r>
              <a:rPr lang="es-ES" sz="2400" b="1" dirty="0" smtClean="0">
                <a:solidFill>
                  <a:schemeClr val="bg1"/>
                </a:solidFill>
              </a:rPr>
              <a:t> (Victoria, Yara, Cristina y Alberto) tampoco han cambiado nada. Imagino que aplicarán el análisis que hizo C. W. Mills de las elites de las pequeñas ciudades y pueblos de USA con la visión de Guimerá sobre el pleito insular. No es fácil.  Sólo espero que no se les corte la risa ni la comida ni los utensilios…</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r>
              <a:rPr lang="es-ES" sz="2400" b="1" dirty="0" smtClean="0">
                <a:solidFill>
                  <a:schemeClr val="bg1"/>
                </a:solidFill>
              </a:rPr>
              <a:t>Por último, quienes van a hacer el plato sobre </a:t>
            </a:r>
            <a:r>
              <a:rPr lang="es-ES" sz="2400" b="1" u="sng" dirty="0" smtClean="0">
                <a:solidFill>
                  <a:schemeClr val="bg1"/>
                </a:solidFill>
              </a:rPr>
              <a:t>opinión pública y comportamiento político</a:t>
            </a:r>
            <a:r>
              <a:rPr lang="es-ES" sz="2400" b="1" dirty="0" smtClean="0">
                <a:solidFill>
                  <a:schemeClr val="bg1"/>
                </a:solidFill>
              </a:rPr>
              <a:t>, (Adriana, Luz Mª y María) cambiaron a Lasswell por Castells. Un plato apasionante. Muy difícil… </a:t>
            </a:r>
          </a:p>
        </p:txBody>
      </p:sp>
      <p:pic>
        <p:nvPicPr>
          <p:cNvPr id="4" name="Picture 3" descr="C:\Users\user\Desktop\SOCIOLOGÍA POLÍTICA\LECCIONES\0. PRACTICAS\TOP CHEF SOCIOLOGÍA\20140205_171826.jpg"/>
          <p:cNvPicPr>
            <a:picLocks noChangeAspect="1" noChangeArrowheads="1"/>
          </p:cNvPicPr>
          <p:nvPr/>
        </p:nvPicPr>
        <p:blipFill>
          <a:blip r:embed="rId2" cstate="print"/>
          <a:srcRect/>
          <a:stretch>
            <a:fillRect/>
          </a:stretch>
        </p:blipFill>
        <p:spPr bwMode="auto">
          <a:xfrm>
            <a:off x="2267744" y="2636912"/>
            <a:ext cx="2736304" cy="1872208"/>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7030A0"/>
                </a:solidFill>
              </a:rPr>
              <a:t>TOP CHEF SOCIOLÓGICO (12/02/2014)</a:t>
            </a:r>
            <a:endParaRPr lang="es-ES" dirty="0">
              <a:solidFill>
                <a:srgbClr val="7030A0"/>
              </a:solidFill>
            </a:endParaRPr>
          </a:p>
        </p:txBody>
      </p:sp>
      <p:sp>
        <p:nvSpPr>
          <p:cNvPr id="3" name="2 Marcador de contenido"/>
          <p:cNvSpPr>
            <a:spLocks noGrp="1"/>
          </p:cNvSpPr>
          <p:nvPr>
            <p:ph idx="1"/>
          </p:nvPr>
        </p:nvSpPr>
        <p:spPr>
          <a:xfrm>
            <a:off x="0" y="548680"/>
            <a:ext cx="9144000" cy="6309320"/>
          </a:xfrm>
        </p:spPr>
        <p:txBody>
          <a:bodyPr>
            <a:normAutofit lnSpcReduction="10000"/>
          </a:bodyPr>
          <a:lstStyle/>
          <a:p>
            <a:pPr algn="just">
              <a:buNone/>
            </a:pPr>
            <a:r>
              <a:rPr lang="es-ES" sz="2400" b="1" dirty="0" smtClean="0">
                <a:solidFill>
                  <a:schemeClr val="bg1"/>
                </a:solidFill>
              </a:rPr>
              <a:t>Para no volvernos locos, o para volvernos ya del todo, ya están las fechas de cada plato/grupo, a ver qué les parece…</a:t>
            </a:r>
          </a:p>
          <a:p>
            <a:pPr algn="just">
              <a:buNone/>
            </a:pPr>
            <a:r>
              <a:rPr lang="es-ES" sz="2400" b="1" u="sng" dirty="0" smtClean="0">
                <a:solidFill>
                  <a:schemeClr val="bg1"/>
                </a:solidFill>
              </a:rPr>
              <a:t>MIÉRCOLES 19 DE FEBRERO</a:t>
            </a:r>
            <a:r>
              <a:rPr lang="es-ES" sz="2400" b="1" dirty="0" smtClean="0">
                <a:solidFill>
                  <a:schemeClr val="bg1"/>
                </a:solidFill>
              </a:rPr>
              <a:t>: 	Movimientos sociales.</a:t>
            </a:r>
          </a:p>
          <a:p>
            <a:pPr algn="just">
              <a:buNone/>
            </a:pPr>
            <a:r>
              <a:rPr lang="es-ES" sz="2400" b="1" u="sng" dirty="0" smtClean="0">
                <a:solidFill>
                  <a:schemeClr val="bg1"/>
                </a:solidFill>
              </a:rPr>
              <a:t>MARTES 25 DE FEBRERO</a:t>
            </a:r>
            <a:r>
              <a:rPr lang="es-ES" sz="2400" b="1" dirty="0" smtClean="0">
                <a:solidFill>
                  <a:schemeClr val="bg1"/>
                </a:solidFill>
              </a:rPr>
              <a:t>:	Violencia política.</a:t>
            </a:r>
          </a:p>
          <a:p>
            <a:pPr algn="just">
              <a:buNone/>
            </a:pPr>
            <a:r>
              <a:rPr lang="es-ES" sz="2400" b="1" dirty="0" smtClean="0">
                <a:solidFill>
                  <a:schemeClr val="bg1"/>
                </a:solidFill>
              </a:rPr>
              <a:t>					Partidos políticos.</a:t>
            </a:r>
          </a:p>
          <a:p>
            <a:pPr algn="just">
              <a:buNone/>
            </a:pPr>
            <a:r>
              <a:rPr lang="es-ES" sz="2400" b="1" u="sng" dirty="0" smtClean="0">
                <a:solidFill>
                  <a:schemeClr val="bg1"/>
                </a:solidFill>
              </a:rPr>
              <a:t>MIÉRCOLES 26 DE FEBRERO</a:t>
            </a:r>
            <a:r>
              <a:rPr lang="es-ES" sz="2400" b="1" dirty="0" smtClean="0">
                <a:solidFill>
                  <a:schemeClr val="bg1"/>
                </a:solidFill>
              </a:rPr>
              <a:t>:</a:t>
            </a:r>
          </a:p>
          <a:p>
            <a:pPr algn="just">
              <a:buNone/>
            </a:pPr>
            <a:r>
              <a:rPr lang="es-ES" sz="2400" b="1" dirty="0" smtClean="0">
                <a:solidFill>
                  <a:schemeClr val="bg1"/>
                </a:solidFill>
              </a:rPr>
              <a:t>			Ideología y utopía.</a:t>
            </a:r>
          </a:p>
          <a:p>
            <a:pPr algn="just">
              <a:buNone/>
            </a:pPr>
            <a:r>
              <a:rPr lang="es-ES" sz="2400" b="1" u="sng" dirty="0" smtClean="0">
                <a:solidFill>
                  <a:schemeClr val="bg1"/>
                </a:solidFill>
              </a:rPr>
              <a:t>MIÉRCOLES 12 DE MARZO</a:t>
            </a:r>
            <a:r>
              <a:rPr lang="es-ES" sz="2400" b="1" dirty="0" smtClean="0">
                <a:solidFill>
                  <a:schemeClr val="bg1"/>
                </a:solidFill>
              </a:rPr>
              <a:t>:</a:t>
            </a:r>
          </a:p>
          <a:p>
            <a:pPr algn="just">
              <a:buNone/>
            </a:pPr>
            <a:r>
              <a:rPr lang="es-ES" sz="2400" b="1" dirty="0" smtClean="0">
                <a:solidFill>
                  <a:schemeClr val="bg1"/>
                </a:solidFill>
              </a:rPr>
              <a:t>			Revoluciones.</a:t>
            </a:r>
          </a:p>
          <a:p>
            <a:pPr algn="just">
              <a:buNone/>
            </a:pPr>
            <a:r>
              <a:rPr lang="es-ES" sz="2400" b="1" dirty="0" smtClean="0">
                <a:solidFill>
                  <a:schemeClr val="bg1"/>
                </a:solidFill>
              </a:rPr>
              <a:t>			Élites locales.</a:t>
            </a:r>
          </a:p>
          <a:p>
            <a:pPr algn="just">
              <a:buNone/>
            </a:pPr>
            <a:r>
              <a:rPr lang="es-ES" sz="2400" b="1" u="sng" dirty="0" smtClean="0">
                <a:solidFill>
                  <a:schemeClr val="bg1"/>
                </a:solidFill>
              </a:rPr>
              <a:t>MARTES 18 DE MARZO</a:t>
            </a:r>
            <a:r>
              <a:rPr lang="es-ES" sz="2400" b="1" dirty="0" smtClean="0">
                <a:solidFill>
                  <a:schemeClr val="bg1"/>
                </a:solidFill>
              </a:rPr>
              <a:t>:</a:t>
            </a:r>
          </a:p>
          <a:p>
            <a:pPr algn="just">
              <a:buNone/>
            </a:pPr>
            <a:r>
              <a:rPr lang="es-ES" sz="2400" b="1" dirty="0" smtClean="0">
                <a:solidFill>
                  <a:schemeClr val="bg1"/>
                </a:solidFill>
              </a:rPr>
              <a:t>		Nacionalismos.</a:t>
            </a:r>
          </a:p>
          <a:p>
            <a:pPr algn="just">
              <a:buNone/>
            </a:pPr>
            <a:r>
              <a:rPr lang="es-ES" sz="2400" b="1" u="sng" dirty="0" smtClean="0">
                <a:solidFill>
                  <a:schemeClr val="bg1"/>
                </a:solidFill>
              </a:rPr>
              <a:t>MIÉRCOLES 19 DE MARZO</a:t>
            </a:r>
            <a:r>
              <a:rPr lang="es-ES" sz="2400" b="1" dirty="0" smtClean="0">
                <a:solidFill>
                  <a:schemeClr val="bg1"/>
                </a:solidFill>
              </a:rPr>
              <a:t>:</a:t>
            </a:r>
          </a:p>
          <a:p>
            <a:pPr algn="just">
              <a:buNone/>
            </a:pPr>
            <a:r>
              <a:rPr lang="es-ES" sz="2400" b="1" dirty="0" smtClean="0">
                <a:solidFill>
                  <a:schemeClr val="bg1"/>
                </a:solidFill>
              </a:rPr>
              <a:t>		Opinión pública y comportamiento político. </a:t>
            </a:r>
          </a:p>
          <a:p>
            <a:pPr algn="just">
              <a:buNone/>
            </a:pPr>
            <a:r>
              <a:rPr lang="es-ES" sz="2400" b="1" dirty="0" smtClean="0">
                <a:solidFill>
                  <a:schemeClr val="bg1"/>
                </a:solidFill>
              </a:rPr>
              <a:t>			</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5" name="Picture 10" descr="https://encrypted-tbn1.gstatic.com/images?q=tbn:ANd9GcQYpQAT1J1thJspNYYvek3Bw6qkrGMOCbt6v6-QQYYeeOffrqGTNQ"/>
          <p:cNvPicPr>
            <a:picLocks noChangeAspect="1" noChangeArrowheads="1"/>
          </p:cNvPicPr>
          <p:nvPr/>
        </p:nvPicPr>
        <p:blipFill>
          <a:blip r:embed="rId2" cstate="print"/>
          <a:srcRect/>
          <a:stretch>
            <a:fillRect/>
          </a:stretch>
        </p:blipFill>
        <p:spPr bwMode="auto">
          <a:xfrm>
            <a:off x="4355976" y="2996952"/>
            <a:ext cx="4644008" cy="2160240"/>
          </a:xfrm>
          <a:prstGeom prst="rect">
            <a:avLst/>
          </a:prstGeom>
          <a:noFill/>
        </p:spPr>
      </p:pic>
      <p:pic>
        <p:nvPicPr>
          <p:cNvPr id="6" name="Picture 4" descr="http://image.casadellibro.com/libros/1/cocina-cuisine-y-clase-estudio-de-sociologia-comparada-9788474325492.jpg"/>
          <p:cNvPicPr>
            <a:picLocks noChangeAspect="1" noChangeArrowheads="1"/>
          </p:cNvPicPr>
          <p:nvPr/>
        </p:nvPicPr>
        <p:blipFill>
          <a:blip r:embed="rId3" cstate="print"/>
          <a:srcRect/>
          <a:stretch>
            <a:fillRect/>
          </a:stretch>
        </p:blipFill>
        <p:spPr bwMode="auto">
          <a:xfrm>
            <a:off x="7164288" y="1052736"/>
            <a:ext cx="1362075" cy="1772816"/>
          </a:xfrm>
          <a:prstGeom prst="rect">
            <a:avLst/>
          </a:prstGeom>
          <a:noFill/>
        </p:spPr>
      </p:pic>
      <p:pic>
        <p:nvPicPr>
          <p:cNvPr id="8" name="Picture 2" descr="AlbertomChicote, en el exterior del restaurante Picasso. Foto Lorena Díaz"/>
          <p:cNvPicPr>
            <a:picLocks noChangeAspect="1" noChangeArrowheads="1"/>
          </p:cNvPicPr>
          <p:nvPr/>
        </p:nvPicPr>
        <p:blipFill>
          <a:blip r:embed="rId4" cstate="print"/>
          <a:srcRect/>
          <a:stretch>
            <a:fillRect/>
          </a:stretch>
        </p:blipFill>
        <p:spPr bwMode="auto">
          <a:xfrm>
            <a:off x="6732240" y="5301208"/>
            <a:ext cx="2088232" cy="1440160"/>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7030A0"/>
                </a:solidFill>
              </a:rPr>
              <a:t>TOP CHEF SOCIOLÓGICO (12/02/2014)</a:t>
            </a:r>
            <a:endParaRPr lang="es-ES" dirty="0">
              <a:solidFill>
                <a:srgbClr val="7030A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El MIÉRCOLES 2Abril se iniciará el concurso MASTER CHEF USA </a:t>
            </a:r>
            <a:r>
              <a:rPr lang="es-ES" sz="2400" b="1" i="1" u="sng" dirty="0" smtClean="0">
                <a:solidFill>
                  <a:schemeClr val="bg1"/>
                </a:solidFill>
              </a:rPr>
              <a:t>COMPARAR SIN PARAR</a:t>
            </a:r>
            <a:r>
              <a:rPr lang="es-ES" sz="2400" b="1" dirty="0" smtClean="0">
                <a:solidFill>
                  <a:schemeClr val="bg1"/>
                </a:solidFill>
              </a:rPr>
              <a:t>, con el reparto de las cajas misteriosas y la conformación de los grupos, aunque seguramente seguirán los mismos para elaborar exquisitos platos empíricos…</a:t>
            </a:r>
          </a:p>
          <a:p>
            <a:pPr algn="just">
              <a:buNone/>
            </a:pPr>
            <a:r>
              <a:rPr lang="es-ES" sz="2400" b="1" dirty="0" smtClean="0">
                <a:solidFill>
                  <a:schemeClr val="bg1"/>
                </a:solidFill>
              </a:rPr>
              <a:t>El MARTES 13Mayo y MIÉRCOLES 14Mayo, son los días previstos para la presentación final de los platos elaborados. Imposible extender estas fechas, ya que son los últimos días de la programación del segundo cuatrimestre… Seguramente comenzarán las exposiciones antes…</a:t>
            </a: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9" name="Picture 14" descr="https://encrypted-tbn0.gstatic.com/images?q=tbn:ANd9GcR0ZuVvSBtlzxJB35fUKSKcX7wxAViNdghOfuYXyftFaWe29seTRw"/>
          <p:cNvPicPr>
            <a:picLocks noChangeAspect="1" noChangeArrowheads="1"/>
          </p:cNvPicPr>
          <p:nvPr/>
        </p:nvPicPr>
        <p:blipFill>
          <a:blip r:embed="rId2" cstate="print"/>
          <a:srcRect/>
          <a:stretch>
            <a:fillRect/>
          </a:stretch>
        </p:blipFill>
        <p:spPr bwMode="auto">
          <a:xfrm>
            <a:off x="683568" y="4221088"/>
            <a:ext cx="2664296" cy="2088232"/>
          </a:xfrm>
          <a:prstGeom prst="rect">
            <a:avLst/>
          </a:prstGeom>
          <a:noFill/>
        </p:spPr>
      </p:pic>
      <p:pic>
        <p:nvPicPr>
          <p:cNvPr id="10" name="Picture 6" descr="http://perthfood.blog.com/files/2011/02/mcusa.jpg"/>
          <p:cNvPicPr>
            <a:picLocks noChangeAspect="1" noChangeArrowheads="1"/>
          </p:cNvPicPr>
          <p:nvPr/>
        </p:nvPicPr>
        <p:blipFill>
          <a:blip r:embed="rId3" cstate="print"/>
          <a:srcRect/>
          <a:stretch>
            <a:fillRect/>
          </a:stretch>
        </p:blipFill>
        <p:spPr bwMode="auto">
          <a:xfrm>
            <a:off x="3923928" y="4005064"/>
            <a:ext cx="4752528" cy="2664296"/>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0070C0"/>
                </a:solidFill>
              </a:rPr>
              <a:t>TOP CHEF SOCIOLÓGICO (19/02/2014)</a:t>
            </a:r>
            <a:endParaRPr lang="es-ES" dirty="0">
              <a:solidFill>
                <a:srgbClr val="0070C0"/>
              </a:solidFill>
            </a:endParaRPr>
          </a:p>
        </p:txBody>
      </p:sp>
      <p:sp>
        <p:nvSpPr>
          <p:cNvPr id="3" name="2 Marcador de contenido"/>
          <p:cNvSpPr>
            <a:spLocks noGrp="1"/>
          </p:cNvSpPr>
          <p:nvPr>
            <p:ph idx="1"/>
          </p:nvPr>
        </p:nvSpPr>
        <p:spPr>
          <a:xfrm>
            <a:off x="0" y="620688"/>
            <a:ext cx="9144000" cy="6237312"/>
          </a:xfrm>
        </p:spPr>
        <p:txBody>
          <a:bodyPr>
            <a:normAutofit/>
          </a:bodyPr>
          <a:lstStyle/>
          <a:p>
            <a:pPr algn="just">
              <a:buNone/>
            </a:pPr>
            <a:r>
              <a:rPr lang="es-ES" sz="2400" b="1" dirty="0" smtClean="0">
                <a:solidFill>
                  <a:schemeClr val="bg1"/>
                </a:solidFill>
              </a:rPr>
              <a:t>Mientras otros grupos ultimaban su trabajo, el grupo de </a:t>
            </a:r>
            <a:r>
              <a:rPr lang="es-ES" sz="2800" b="1" u="sng" dirty="0" smtClean="0">
                <a:solidFill>
                  <a:schemeClr val="bg1"/>
                </a:solidFill>
              </a:rPr>
              <a:t>Movimientos sociales</a:t>
            </a:r>
            <a:r>
              <a:rPr lang="es-ES" sz="2400" b="1" dirty="0" smtClean="0">
                <a:solidFill>
                  <a:schemeClr val="bg1"/>
                </a:solidFill>
              </a:rPr>
              <a:t> expusieron su magnífico plato… FELICIDADES</a:t>
            </a:r>
          </a:p>
          <a:p>
            <a:pPr algn="just">
              <a:buNone/>
            </a:pPr>
            <a:endParaRPr lang="es-ES" sz="2400" b="1"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6" name="Picture 2" descr="C:\Users\user\Desktop\SOCIOLOGÍA POLÍTICA\LECCIONES\0. PRACTICAS\20140219_165330.jpg"/>
          <p:cNvPicPr>
            <a:picLocks noChangeAspect="1" noChangeArrowheads="1"/>
          </p:cNvPicPr>
          <p:nvPr/>
        </p:nvPicPr>
        <p:blipFill>
          <a:blip r:embed="rId2" cstate="print"/>
          <a:srcRect/>
          <a:stretch>
            <a:fillRect/>
          </a:stretch>
        </p:blipFill>
        <p:spPr bwMode="auto">
          <a:xfrm>
            <a:off x="395536" y="1844824"/>
            <a:ext cx="8128000" cy="4824536"/>
          </a:xfrm>
          <a:prstGeom prst="rect">
            <a:avLst/>
          </a:prstGeom>
          <a:noFill/>
        </p:spPr>
      </p:pic>
      <p:pic>
        <p:nvPicPr>
          <p:cNvPr id="7" name="Picture 5" descr="C:\Users\user\Desktop\SOCIOLOGÍA POLÍTICA\LECCIONES\0. PRACTICAS\TOP CHEF SOCIOLOGÍA\20140220_111347.jpg"/>
          <p:cNvPicPr>
            <a:picLocks noChangeAspect="1" noChangeArrowheads="1"/>
          </p:cNvPicPr>
          <p:nvPr/>
        </p:nvPicPr>
        <p:blipFill>
          <a:blip r:embed="rId3" cstate="print"/>
          <a:srcRect/>
          <a:stretch>
            <a:fillRect/>
          </a:stretch>
        </p:blipFill>
        <p:spPr bwMode="auto">
          <a:xfrm>
            <a:off x="395536" y="1844824"/>
            <a:ext cx="2808312" cy="2399928"/>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0070C0"/>
                </a:solidFill>
              </a:rPr>
              <a:t>TOP CHEF SOCIOLÓGICO (19/02/2014)</a:t>
            </a:r>
            <a:endParaRPr lang="es-ES" dirty="0">
              <a:solidFill>
                <a:srgbClr val="0070C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Salió bien. La presentación podrá ser mejorable, sin duda. Los ingredientes fueron adecuadamente mezclados, con sutiles aplicaciones que pueden inspirar sucesivos platos combinados. Faltó quizás un poco de apreciaciones acerca de los aspectos económicos de la institucionalización de los movimientos sociales, pero estoy muy contento con el grupo. De hecho ya se está fraguando el siguiente plato…</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2" descr="C:\Users\user\Desktop\SOCIOLOGÍA POLÍTICA\LECCIONES\0. PRACTICAS\20140219_164212.jpg"/>
          <p:cNvPicPr>
            <a:picLocks noChangeAspect="1" noChangeArrowheads="1"/>
          </p:cNvPicPr>
          <p:nvPr/>
        </p:nvPicPr>
        <p:blipFill>
          <a:blip r:embed="rId2" cstate="print"/>
          <a:srcRect/>
          <a:stretch>
            <a:fillRect/>
          </a:stretch>
        </p:blipFill>
        <p:spPr bwMode="auto">
          <a:xfrm>
            <a:off x="3491880" y="3501008"/>
            <a:ext cx="5328592" cy="3168352"/>
          </a:xfrm>
          <a:prstGeom prst="rect">
            <a:avLst/>
          </a:prstGeom>
          <a:noFill/>
        </p:spPr>
      </p:pic>
      <p:pic>
        <p:nvPicPr>
          <p:cNvPr id="7" name="Picture 2">
            <a:hlinkClick r:id="rId3" action="ppaction://hlinkfile"/>
          </p:cNvPr>
          <p:cNvPicPr>
            <a:picLocks noChangeAspect="1" noChangeArrowheads="1"/>
          </p:cNvPicPr>
          <p:nvPr/>
        </p:nvPicPr>
        <p:blipFill>
          <a:blip r:embed="rId4" cstate="print"/>
          <a:srcRect/>
          <a:stretch>
            <a:fillRect/>
          </a:stretch>
        </p:blipFill>
        <p:spPr bwMode="auto">
          <a:xfrm>
            <a:off x="539552" y="3717032"/>
            <a:ext cx="2736304" cy="252028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0070C0"/>
                </a:solidFill>
              </a:rPr>
              <a:t>TOP CHEF SOCIOLÓGICO (19/02/2014)</a:t>
            </a:r>
            <a:endParaRPr lang="es-ES" dirty="0">
              <a:solidFill>
                <a:srgbClr val="0070C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Me ha inspirado la sugerencia teórico/reflexiva en torno al proceso de institucionalización de una religión (siguiendo a Berger), que surge inicialmente como una creencia o interpretación mágica del mundo; posteriormente se convierte en un conjunto de postulados compartidos (colectivo) de cuya expresión e interpretación se encargan unos sabios (oráculos, chamanes, sacerdotes); de la mitología y el politeísmo se pasa a la teología y al monoteísmo; de ignorados, perseguidos o excluidos pasan a transformarse en religión oficial y/o con poder político, económico, cultural…</a:t>
            </a:r>
          </a:p>
          <a:p>
            <a:pPr algn="just">
              <a:buNone/>
            </a:pPr>
            <a:endParaRPr lang="es-ES" sz="2400" b="1"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7" name="Picture 13" descr="https://encrypted-tbn1.gstatic.com/images?q=tbn:ANd9GcT4yg-A3-SC_r2yAF9RGrfQ1vv3mIJJ3Qhn9we0rNmc7SJtuE1v"/>
          <p:cNvPicPr>
            <a:picLocks noChangeAspect="1" noChangeArrowheads="1"/>
          </p:cNvPicPr>
          <p:nvPr/>
        </p:nvPicPr>
        <p:blipFill>
          <a:blip r:embed="rId2" cstate="print"/>
          <a:srcRect/>
          <a:stretch>
            <a:fillRect/>
          </a:stretch>
        </p:blipFill>
        <p:spPr bwMode="auto">
          <a:xfrm>
            <a:off x="6372200" y="4149080"/>
            <a:ext cx="1724025" cy="2431927"/>
          </a:xfrm>
          <a:prstGeom prst="rect">
            <a:avLst/>
          </a:prstGeom>
          <a:noFill/>
        </p:spPr>
      </p:pic>
      <p:pic>
        <p:nvPicPr>
          <p:cNvPr id="8" name="Picture 2" descr="C:\Users\user\Desktop\SOCIOLOGÍA POLÍTICA\LECCIONES\0. PRACTICAS\20140219_164214.jpg"/>
          <p:cNvPicPr>
            <a:picLocks noChangeAspect="1" noChangeArrowheads="1"/>
          </p:cNvPicPr>
          <p:nvPr/>
        </p:nvPicPr>
        <p:blipFill>
          <a:blip r:embed="rId3" cstate="print"/>
          <a:srcRect/>
          <a:stretch>
            <a:fillRect/>
          </a:stretch>
        </p:blipFill>
        <p:spPr bwMode="auto">
          <a:xfrm>
            <a:off x="1043608" y="4149080"/>
            <a:ext cx="3744416" cy="2592288"/>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0070C0"/>
                </a:solidFill>
              </a:rPr>
              <a:t>TOP CHEF SOCIOLÓGICO (19/02/2014)</a:t>
            </a:r>
            <a:endParaRPr lang="es-ES" dirty="0">
              <a:solidFill>
                <a:srgbClr val="0070C0"/>
              </a:solidFill>
            </a:endParaRPr>
          </a:p>
        </p:txBody>
      </p:sp>
      <p:sp>
        <p:nvSpPr>
          <p:cNvPr id="3" name="2 Marcador de contenido"/>
          <p:cNvSpPr>
            <a:spLocks noGrp="1"/>
          </p:cNvSpPr>
          <p:nvPr>
            <p:ph idx="1"/>
          </p:nvPr>
        </p:nvSpPr>
        <p:spPr>
          <a:xfrm>
            <a:off x="0" y="692696"/>
            <a:ext cx="9144000" cy="6165304"/>
          </a:xfrm>
        </p:spPr>
        <p:txBody>
          <a:bodyPr>
            <a:normAutofit/>
          </a:bodyPr>
          <a:lstStyle/>
          <a:p>
            <a:pPr marL="0" indent="0" algn="just">
              <a:spcBef>
                <a:spcPts val="0"/>
              </a:spcBef>
              <a:buNone/>
            </a:pPr>
            <a:r>
              <a:rPr lang="es-ES" sz="2400" b="1" i="1" dirty="0" smtClean="0">
                <a:solidFill>
                  <a:schemeClr val="bg2"/>
                </a:solidFill>
              </a:rPr>
              <a:t>“El pasado es maleable y flexible, cambiante como nuestro recuerdo interpreta y re-explica lo que ha sucedido”.</a:t>
            </a:r>
          </a:p>
          <a:p>
            <a:pPr marL="0" indent="0" algn="just">
              <a:spcBef>
                <a:spcPts val="0"/>
              </a:spcBef>
              <a:buNone/>
            </a:pPr>
            <a:endParaRPr lang="es-ES" sz="2400" b="1" dirty="0" smtClean="0">
              <a:solidFill>
                <a:schemeClr val="bg1"/>
              </a:solidFill>
            </a:endParaRPr>
          </a:p>
          <a:p>
            <a:pPr marL="0" indent="0" algn="just">
              <a:spcBef>
                <a:spcPts val="0"/>
              </a:spcBef>
              <a:buNone/>
            </a:pPr>
            <a:r>
              <a:rPr lang="es-ES" sz="2400" b="1" dirty="0" smtClean="0">
                <a:solidFill>
                  <a:schemeClr val="bg1"/>
                </a:solidFill>
              </a:rPr>
              <a:t>Un recorrido similar sucede con los movimientos sociales y las personas… ¿o no?</a:t>
            </a:r>
          </a:p>
          <a:p>
            <a:pPr marL="0" indent="0" algn="just">
              <a:spcBef>
                <a:spcPts val="0"/>
              </a:spcBef>
              <a:buNone/>
            </a:pPr>
            <a:endParaRPr lang="es-ES" sz="2400" b="1" i="1" dirty="0" smtClean="0">
              <a:solidFill>
                <a:schemeClr val="bg2"/>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sp>
        <p:nvSpPr>
          <p:cNvPr id="50178" name="AutoShape 2" descr="data:image/jpeg;base64,/9j/4AAQSkZJRgABAQAAAQABAAD/2wCEAAkGBxQSEhQUExQUFBUWFxUUFBUXFBQUFRQUFBQWFxQUFBQYHCggGBolHBQUITEhJSkrLi4uFx8zODMsNygtLisBCgoKDg0OGhAQGiwkICQsLCwsLCwsLCwsLCwsLCwsLCwsLCwsLCwsLCwsLCwsLCwsLCwsLCwsLCwsLCwsLCwsLP/AABEIAQIAxAMBIgACEQEDEQH/xAAcAAACAgMBAQAAAAAAAAAAAAAAAQIFAwQGBwj/xABBEAACAQIDBgMGAggEBgMAAAAAAQIDEQQhMQUGEkFRYSJxgQcTkaGxwTJyFEJSYpLR4fAjgqLxMzQ1Q1OyFSQl/8QAGQEAAwEBAQAAAAAAAAAAAAAAAAEDBAIF/8QAJhEAAgICAwABAwUBAAAAAAAAAAECEQMhEjFBBCKRsTJRYXHBE//aAAwDAQACEQMRAD8A8SiiTS5f35C5WEMAQIEMBhK3K4rBYYAIbBoOEAMkfwvzQpvJebIqeTXkO2Qh+ESbLHZe71evnGDUf2pZL06l/T3Hl+tUfol9yU8sI9srjxTktI45mzg5W4fM6atuZbScvVI0Km7s4aSTs76WEs0H6OWCa8KPHPNf5vqa5t4/DTi/FF2zs9VmahZNNaINNPYAFwuMAGFxXABtjENJiGEp3+wiXoO7/vsAUQbAnZgFjpmMBpCGcBYaQJCAAsOTv09NAQAAgJHS7nbqyxk+KXhpRfilzk/2YnMpKKtncYOTpFHs/Z1SvLhpQlN9tF5vkei7t7iRglKvacteH9VP7na7M2PSoQUaUFFJclr3b5m37r++phyfIlLS0jbiwRjt7K10IxVkv6GCpRb5Fy6S6EHRRmNSkc9WwzKrF4dpHV4jC8ypxuHYro6Wzj8VT6oo8dsqMruOUvk/M6zHUSoqwNGObXRHJjT7OMq0nF2as0RudNjsGqizyfJ9Dna9Bwk0/wDfuboZFI87JicDHcdxWGjsmHEw4mFhWAew4h8QgQxDTAQAFjQAK4CHYGK4XAAsA0wTAZsbPwsqtSFOOs5KK9T3vY2z40KMKUMlFW83zfxPOfZZsrjqTrtZQ8MfzNXdvQ9Zo08jD8idy4m348ajyCNPIyJXMnDkZKdMz0X5GlODfYi6dtSxlTua1anYHGgUrNWpHLqV9alcspLI06iOGUizldrUMygr0zr9p0sznMVS1HFnb2imlE0dpYP3kctVmn9iyqakWXjJp2jPJJqmcY421GWW28NwyUlo9fMrLm+L5Kzz5Li6GNREFxitA0JxHcTkAOhWAdwA5E2MQxiFYLEg9AHRGwIlbsbeyMI6talTt+OcYvybz+VxN0NRs9o3B2Z7nB0k1nJcb855/Sx1sY5GtgqCSilokkl2WRvyPNe22eh0kjE1YywRDhM0egJCbJRRr4ym3a2XU3Ua+IzO5LRxF7Kvg4eueZqYjUsKkuSZV4uoovMzyNMdlTtKLuylxkbov9oLR8vsUG0aqs7Jv0Yl2W8KKtqYSdWefNETQkZm9mptWhxUpdldehy3CdlKN012aOP4bPyuuvY04XpoyZ47TI27hbuNQJe7L2RUWQt3Cy6knAi0ANUNJdQEkMBUTsFxSRFyEdN0T4xKqY7jHQuTM0ZXO63K3crUsVRq1ocEXfhvrxtWjdctSh3GwSnjaSk01FSqfwq6v62Pbp004K+qaaf70c18zLnnX0o1YI8lyZZUFYzTMFKafmZVnYgUfZNQuZIxFEd8jpI4ZGnWUm45q3chUbXP5GeKXRfA18UrZrJ/3yG7oF2VGMrcM1q1/MpdsV+aiWW0al+z+RR1qjaa15GST2bYL02NpJqyUVeyWnkc9jrtu79DqNo0083ftmUOP4U5WSeWqV8xrsa6Oar0Fcw5cjYxlZN5L6GitdLGmN0ZpPZnjI5HEfil+Z/VnWJWOb2nhHTm281Jtp+vMthqzPmurNNEkxcfZCuaKM6ZIiAIAux8QDyEB1sm5XICbDiGct32DQkgchAc6Ox9l0V+m5/+OdvPI9mlOHDaUkrdWlmzxT2Zf89H8lS3nZHe4/COtUhG+Tln8TD8h1M9H4seUO6Oxg7NG5CRoVqfDwq+iVzbpSztyJLsb6szqX9Svx214U1LO9rvLXIntOsor+SuziNu49ybhSpVKlspW0V/239huXiCML2Sre0F05f8N28zLh/aBTq8mn5Hn22MZVpy4eGCneXErcXDZ+HxaO6zyM2z6lS64oxemVkmr/UpKNR3+RQalKl+D0N7RjUa4XfiMLi1JrT7mHdPB+8fHw8LWSTyz5lhvDSlRTm0s+hlr018knRi2njlCydm/ojktr7UWeaS8yg25t+TnZcrmjGcZxc58bjGzlbld2+pphgfbMuTOl9MTZxG1Y8lfuGHxV7GriKdJxUoupFPRyT4W1qk9DFhoNSy0NHBUZecrOgpu9ii3gr8Uoron8b/ANC6pyUUm/I5va871ZdnZHOJfUUyuoGpYaRFMfEaTImiVgsQJAOx2AjYBUOxsiZGRY0ctERgIYiy3f2k8NiKdaKvwO7XWPNfA9fxVRxlSrU84SalbWyf+54jCR7VuTU97g6DUs0rPnmsrGT5MembPizq0dRjqt2rc0jYpPQrqmcuyyN6jokZL2aGqVGerQUlmzVpUYwvwpL0+5YwV1noauNpPVHdVs5i/DjN4dnRc+LhS8kjnaGAnKolFXz+Fj0DFbOlU5+fbsb+ztm06cMkrvV88jhJtmj/AKRjE09k4Xgs+2fd8zR33k3Tdjo3HNduRWb14e9K/bMfGosnGVzVngW16TUm7ahgaEZRs7+jLzG4ZSumUXuHF5G2M7jRjnjqdssaWFXDwNvhvezeV+tiGHwrUuyfo10MuDba7lnTp2RNyaO+CfRhxEU4681b7/I5XFVOKcn1bZ0G2XaF27LOy6t6HNXKYVqyeaXgh2EmO5czaAOIQ0gGNsBWAA2NkSYcIxMgh2JSViAxDUvnqdp7N9oVFUlSUnwyTfk1zRxR0O5OJ4MXSvzfD/ErE8sbgymKXGaZ7VTWhuUXoa1HRGehnLyPLPSZZweRCpIUSuxOJdO/E79CrdInGNsz1Z8OryJUcbTbtG7fPovM5igqmLq5XUFq/si6hh1QyWUXq+j7nCb78LyxpavZaw8XY1d4MqTXYy0MTBrwtPrZmpvPiFZJO91m/Q7bXFkop80eR49cMpepVXjJ3i9S72vw8evW/wATmsXh3T8cdL/DoUxqznI6ZZ4amkyxWeTK/Z1bjV+ZZxicy7Glo5jeap4oromymLDb071muiSK4241UUefldzYIkRA7OCVxpkLErCOkwuMSAAszNWMbZObMTOjjsGQZITAANnCVuCcZLWLTXo7msiQDPoPZuJVSlGaesU/irm/RZ5/7Ntr8dF0ZPxU9O8Hp8Mzt8LXTlY8mceMqZ6kJco2WPvbK5zG0sS61ZUk+830idHPRnCTpz/SKsYPOdkn0SbOZfsWxLtnfbPjCMUo2SRu1KamuqKXZuyZU6aSnKctXxc/hobVDGyhlKlLu1ZlYvVMk1btGHF0Y0otxtH6NvscptnG1Gskm3lly8joNt46lUVryj5po5rEVqUGvErWzz5nEqvRaCfG2cZiMPJzvPW9yeIiuGz00Nra2Og5eDPukUG1q84pdHqzRFOVGWbUbNnZseGcoX0zXk9C5dTK5Q7LlxTUukUmbe1cRwUpPm8l5sUlcqGpVGzl8TV4pyl1bfzMQDNyPNYhhcQwGgAAAlmAkwFQWTZGw7iOhCsDC4mIYicSBKIAdHuFj1SxlLiyjUfupPop5KXpKx7BVpulO0lpr5dV2PAKbs7rzXmfRW62KjtLAU6mlWK93P8ANDJ37NWfqZ/kYuW12XwZeDp9E1VuVGDw/wD9pvXL7metxUm1JOyyfVBgMZDiysec+9npR60dJCRGtWssjHTqJok1F6lUyNHN7ZxzbeSfW6RyOOrXumo/BHZ7VpwzfD82ctjMNHOVvnc492a1+nRzMp3byXwsam1YL3cvIsq6V8jVxsU4tdS8XtGOa7NLZS4Yd2Ve2MZxy4V+GPzfUzY7F8EfdxefN9EVT+Pc044b5MyZcmuKEIYFyAmgAAAaAEACCQwUuwABOcSJlqO6MQAITGDACNhxYxIBmSx6N7HN4vcYr9Hm7U6+Su8lUS8Px0+B51AzUqzhKMouzi00+jTugYj6p2pstVldZSWj69mcRtHZXBJqUXGX95p8zptwN4FjsHTqNr3iXBVX78dX66+peYzBwqq01fo+a8mZcuFS2uzVhzuGn0cBhsROC1uY8XtvhvxRf2L3aWwJwu4eNfNenM4XbVeUJrLnmrGNwcXTN8ZxkrRhx+3+OVrOK65/I0cdtWHCop3M21cF4eNPUoqFByel23ZHUYphKckZcDh54iooQVrvXoubNjf/AGRDC0Kbpyk5Snwybevh5LkdjsDZiw9O+s5LxPp+6jnvanG+GpPpU+sWascVZhyzbPL3mIYkajKAAgABDCwJAADYhgIQAAAZCBOxGwwAQxCAEJkhNABKDMkjGkSQwPR/Yrtx0cW6En4K8bLoqizi/VXR75Y+RsHipU5wnDKUZKSfdaH1Vu9tKOJw1KtHScIt9pWzXxucMaN5o472h0MPSw8sRV8Ljola9ST0jbqdnJpJtuyWbfRLVngG/wBvT/8AIY6NKErYem3GGtpSt4qjty6HE4pqmUhJp6K/FbxRnD8XCnlwcLcrduXxM+6O0sPKsozcoT0pyk1wNv6Mp9r4NQpLRXSSatdtNtt27ZHPcNrnEIRfSKznJds999y1kyh3/wAD7zAVetO1T+F5/Io9wd8dMPipeHJUqj1h+5N849+R3O36HFhcRF86VRf6GOqZNu0fPggAuRBANiaAYJDENAIGAWAAEAgEMykSTZFnQhyjyFbLuAgABisOIACZkpkEShqAmZGe2+wvbXHSq4aTzg1OH5ZZSXx+p4nMv9xNvywWKjUSvk4tN2TT6+uZzIaPYPaxvG6dL9Eot+8qrxtaxpvK3mzxapu9iI+NRkrNdU89D6HwewKL/wAZr3lSpaUqjzbb6dF2KzbOKpKcqTtfgUmulpKxO2iiSZ437i9BVJ6qXC4tXt3f8jnZ0/Hbq7Zd9D0DeGjD3tZKaUIyjLla8oq7T6nE4qqlUjJJKKcX10avn6MUXsrNLijZx+yJYdpStmd5uVvH7+DwtZ3nwuNOT/Wjb8L7o0du4VV4qS5q8X1TOFxFWVKcZRdpQkpRfRp5D7JGnjsP7upUg/1ZSj8Gaxv7XxPva06mXjtJ20u0r/M0+K38+xXwmRAAAAAAGBJ6EScVkRkgAUZLomAk+31AQGWrGzIXNvFx59TTY2JAgBIYhghoGJdxgFjJRlZ5q66aGMlEAM60IQnwyTJx0MdVAJH0l7N9srE4GOd5U/BL0WXyPPd7KzWPnn+LL0yyNT2M7we5xPuJfhrWiu01oG+E77TnH9mT+hGSKxKrGYSPGk9ajvxdHFPJfA5vHJttPlkddvrNR/RUmnJN3tyTd1HzV/mcniKa4pO716CTKuNI7ndavGtQoq+cPBNc10+Rxm8sX76aataTy9SewdpuhVUv1XlJdv6FtvdTUqnEua169zrpkmcdEJInUh4rIU19LlCZjAEwAAQwAYE6OgpIKLHUQC9MVgG0Ahm/U8UEzQZuUXen6mpIbEiIxDEMkIIAMAGAIAM0GE0RiTkhnJv7q433GKpVXn7uSnbrYvMBjXiMd72X685N/wCZNI5Gg7PzLrYsuGrB9GmSkVj0b+9E71aMXdrjvZLN3ebXwKSvUcaktVm7Xyfw6lzvHVTrULLR9k23LqUeNg+OTatm131+ZxGi006+34MTgW88Q50knrHw9cv1TUjSSi3dN2Vl0fMVF5tdcv5WOibNalTvUj5/YwYiFnbo2vmXexsLx4mnHq/szT2/h+CvVj0n9UjuLJMqQQAMBoGCBjAdN2MkzHHIlfIBMgAAAzboP/Dfc1GbccqZpsGJCGAxDEiTQkTQxEATHYAGZLE2Y4mS4zkxp2kvMspT4bMraiNipUvFeROSKRZ0O3avHh6E5KCs7QatxtJu6kl9ygqx8cly1N2UVLDZuzi7pWefa/Iw1Ffhl1in62sySpGnbX2HRas+X3yMcdQTysOUWtcjtE3/ACdPuZS48bQ7tt/wsqt+KdsbiF+8n/pRbezmqv02lfk3/qi0aHtAX/6Ff0+iOo9kZI5JgOQkjoQ0wExgBOoiJObyMYxAAAAzc/7ZpMABiQIbGAkMECABiExrn5fdAADHEywAAEQqE6f4V6jAUjqJv0P+DMUF/h0v83/sMCPrNXkf6/0xVdX/AHzMmNev5mvkhgP9ib7ZY7lO2LpfmX1Q/aD/ANRr+f2QAdQ7OMhy0tRIYHZMQAAAZORBDAbERYAADP/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7" name="Picture 8" descr="Peter Berger"/>
          <p:cNvPicPr>
            <a:picLocks noChangeAspect="1" noChangeArrowheads="1"/>
          </p:cNvPicPr>
          <p:nvPr/>
        </p:nvPicPr>
        <p:blipFill>
          <a:blip r:embed="rId2" cstate="print"/>
          <a:srcRect/>
          <a:stretch>
            <a:fillRect/>
          </a:stretch>
        </p:blipFill>
        <p:spPr bwMode="auto">
          <a:xfrm>
            <a:off x="107504" y="3645024"/>
            <a:ext cx="2448272" cy="2857500"/>
          </a:xfrm>
          <a:prstGeom prst="rect">
            <a:avLst/>
          </a:prstGeom>
          <a:noFill/>
        </p:spPr>
      </p:pic>
      <p:pic>
        <p:nvPicPr>
          <p:cNvPr id="9" name="Picture 4" descr="https://encrypted-tbn2.gstatic.com/images?q=tbn:ANd9GcSiilvzS-l7rtO65scAlaBhWEzJHldFFoClTbtdE6l5IglN5GU_jA"/>
          <p:cNvPicPr>
            <a:picLocks noChangeAspect="1" noChangeArrowheads="1"/>
          </p:cNvPicPr>
          <p:nvPr/>
        </p:nvPicPr>
        <p:blipFill>
          <a:blip r:embed="rId3" cstate="print"/>
          <a:srcRect/>
          <a:stretch>
            <a:fillRect/>
          </a:stretch>
        </p:blipFill>
        <p:spPr bwMode="auto">
          <a:xfrm>
            <a:off x="6588224" y="3645024"/>
            <a:ext cx="2304256" cy="2880320"/>
          </a:xfrm>
          <a:prstGeom prst="rect">
            <a:avLst/>
          </a:prstGeom>
          <a:noFill/>
        </p:spPr>
      </p:pic>
      <p:pic>
        <p:nvPicPr>
          <p:cNvPr id="8" name="Picture 2" descr="https://sites.google.com/site/hautatzenerlijioak/historia-de-las-religiones/slide-10-728.jpg?attredirects=0"/>
          <p:cNvPicPr>
            <a:picLocks noChangeAspect="1" noChangeArrowheads="1"/>
          </p:cNvPicPr>
          <p:nvPr/>
        </p:nvPicPr>
        <p:blipFill>
          <a:blip r:embed="rId4" cstate="print"/>
          <a:srcRect/>
          <a:stretch>
            <a:fillRect/>
          </a:stretch>
        </p:blipFill>
        <p:spPr bwMode="auto">
          <a:xfrm>
            <a:off x="2555776" y="3645024"/>
            <a:ext cx="4032448" cy="2808311"/>
          </a:xfrm>
          <a:prstGeom prst="rect">
            <a:avLst/>
          </a:prstGeom>
          <a:no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548680"/>
          </a:xfrm>
        </p:spPr>
        <p:txBody>
          <a:bodyPr>
            <a:normAutofit fontScale="90000"/>
          </a:bodyPr>
          <a:lstStyle/>
          <a:p>
            <a:r>
              <a:rPr lang="es-ES" b="1" dirty="0" smtClean="0">
                <a:solidFill>
                  <a:srgbClr val="0070C0"/>
                </a:solidFill>
              </a:rPr>
              <a:t>TOP CHEF SOCIOLÓGICO (19/02/2014)</a:t>
            </a:r>
            <a:endParaRPr lang="es-ES" dirty="0">
              <a:solidFill>
                <a:srgbClr val="0070C0"/>
              </a:solidFill>
            </a:endParaRPr>
          </a:p>
        </p:txBody>
      </p:sp>
      <p:sp>
        <p:nvSpPr>
          <p:cNvPr id="3" name="2 Marcador de contenido"/>
          <p:cNvSpPr>
            <a:spLocks noGrp="1"/>
          </p:cNvSpPr>
          <p:nvPr>
            <p:ph idx="1"/>
          </p:nvPr>
        </p:nvSpPr>
        <p:spPr>
          <a:xfrm>
            <a:off x="0" y="620688"/>
            <a:ext cx="9144000" cy="6237312"/>
          </a:xfrm>
        </p:spPr>
        <p:txBody>
          <a:bodyPr>
            <a:normAutofit/>
          </a:bodyPr>
          <a:lstStyle/>
          <a:p>
            <a:pPr algn="just">
              <a:buNone/>
            </a:pPr>
            <a:r>
              <a:rPr lang="es-ES" sz="2400" b="1" dirty="0" smtClean="0">
                <a:solidFill>
                  <a:schemeClr val="bg1"/>
                </a:solidFill>
              </a:rPr>
              <a:t>Por otro lado, Francesco Alberoni, respecto al amor, describe el proceso de institucionalización. De un sentimiento o pasión personal (estado naciente) en la que mostramos y expresamos lo mejor de cada cual y sólo vemos lo mejor de la persona amada pasamos a la fase de enamoramiento en la que el amor se convierte en sentimiento y acción mutua, recíproca. Luego le sigue la etapa de la contabilidad (quién pone más en la relación). El siguiente momento es cuando los demás (familiares, amistades) reconocen esa relación y se comparten amistades y lazos afectivos; a continuación el reconocimiento pasa a ser oficial, institucional: el matrimonio se convierte así en el fin del amor.</a:t>
            </a:r>
          </a:p>
          <a:p>
            <a:pPr algn="just">
              <a:buNone/>
            </a:pPr>
            <a:r>
              <a:rPr lang="es-ES" sz="2400" b="1" dirty="0" smtClean="0">
                <a:solidFill>
                  <a:schemeClr val="bg1"/>
                </a:solidFill>
              </a:rPr>
              <a:t>Algo similar sucede con los movimientos sociales…</a:t>
            </a:r>
          </a:p>
          <a:p>
            <a:pPr algn="just">
              <a:buNone/>
            </a:pPr>
            <a:r>
              <a:rPr lang="es-ES" sz="2400" b="1" dirty="0" smtClean="0">
                <a:solidFill>
                  <a:schemeClr val="bg1"/>
                </a:solidFill>
              </a:rPr>
              <a:t>¿o no?</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7" name="Picture 2" descr="https://encrypted-tbn1.gstatic.com/images?q=tbn:ANd9GcRNBPRTRe7Mdr7bkCPsrNkhz_eexjRMaXc4wO5kpymb-QtJYEA1"/>
          <p:cNvPicPr>
            <a:picLocks noChangeAspect="1" noChangeArrowheads="1"/>
          </p:cNvPicPr>
          <p:nvPr/>
        </p:nvPicPr>
        <p:blipFill>
          <a:blip r:embed="rId2" cstate="print"/>
          <a:srcRect/>
          <a:stretch>
            <a:fillRect/>
          </a:stretch>
        </p:blipFill>
        <p:spPr bwMode="auto">
          <a:xfrm>
            <a:off x="6588224" y="4509120"/>
            <a:ext cx="2088232" cy="2016224"/>
          </a:xfrm>
          <a:prstGeom prst="rect">
            <a:avLst/>
          </a:prstGeom>
          <a:noFill/>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0070C0"/>
                </a:solidFill>
              </a:rPr>
              <a:t>TOP CHEF SOCIOLÓGICO (19/02/2014)</a:t>
            </a:r>
            <a:endParaRPr lang="es-ES" dirty="0">
              <a:solidFill>
                <a:srgbClr val="0070C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a:t>
            </a:r>
            <a:r>
              <a:rPr lang="es-ES" sz="2400" b="1" i="1" dirty="0" smtClean="0">
                <a:solidFill>
                  <a:schemeClr val="bg1"/>
                </a:solidFill>
              </a:rPr>
              <a:t>El estado naciente es transitorio, cuando todo funciona bien, el enamoramiento termina en amor, en una institución</a:t>
            </a:r>
            <a:r>
              <a:rPr lang="es-ES" sz="2400" b="1" dirty="0" smtClean="0">
                <a:solidFill>
                  <a:schemeClr val="bg1"/>
                </a:solidFill>
              </a:rPr>
              <a:t>”.</a:t>
            </a: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r>
              <a:rPr lang="es-ES" sz="2400" b="1" dirty="0" smtClean="0">
                <a:solidFill>
                  <a:schemeClr val="bg1"/>
                </a:solidFill>
              </a:rPr>
              <a:t>Sugiero aplicar este modelo a movimientos sociales que se han convertido en partido político, sindicato, asociación, fundación, etcétera. Ya el grupo en su brillante exposición de hoy nombró y habló de ejemplos (movimiento obrero/Sindicatos; movimiento ecologista/Partido Verde en Alemania; Asamblea por Tenerife/Alternativa Sí se puede…). Se trata de mostrar o comparar esos procesos con datos y procesos. Ánimo para el Máster Chef y GRACIAS por su esfuerzo y talento…</a:t>
            </a: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6" name="Picture 4" descr="Francesco Alberoni"/>
          <p:cNvPicPr>
            <a:picLocks noChangeAspect="1" noChangeArrowheads="1"/>
          </p:cNvPicPr>
          <p:nvPr/>
        </p:nvPicPr>
        <p:blipFill>
          <a:blip r:embed="rId2" cstate="print"/>
          <a:srcRect/>
          <a:stretch>
            <a:fillRect/>
          </a:stretch>
        </p:blipFill>
        <p:spPr bwMode="auto">
          <a:xfrm>
            <a:off x="971600" y="1556792"/>
            <a:ext cx="2381250" cy="2160240"/>
          </a:xfrm>
          <a:prstGeom prst="rect">
            <a:avLst/>
          </a:prstGeom>
          <a:noFill/>
        </p:spPr>
      </p:pic>
      <p:pic>
        <p:nvPicPr>
          <p:cNvPr id="8" name="Picture 9" descr="C:\Users\user\Desktop\SOCIOLOGÍA POLÍTICA\LECCIONES\0. PRACTICAS\TOP CHEF SOCIOLOGÍA\20140220_111354.jpg"/>
          <p:cNvPicPr>
            <a:picLocks noChangeAspect="1" noChangeArrowheads="1"/>
          </p:cNvPicPr>
          <p:nvPr/>
        </p:nvPicPr>
        <p:blipFill>
          <a:blip r:embed="rId3" cstate="print"/>
          <a:srcRect/>
          <a:stretch>
            <a:fillRect/>
          </a:stretch>
        </p:blipFill>
        <p:spPr bwMode="auto">
          <a:xfrm>
            <a:off x="4644008" y="1556792"/>
            <a:ext cx="3600400" cy="2183904"/>
          </a:xfrm>
          <a:prstGeom prst="rect">
            <a:avLst/>
          </a:prstGeom>
          <a:noFill/>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Hoy les ha tocado a dos grupos exponer sus platos… y lo hicieron no exentos de creatividad.</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7" name="Picture 3" descr="C:\Users\user\Desktop\SOCIOLOGÍA POLÍTICA\LECCIONES\0. PRACTICAS\25 FEBRERO\20140225_151309.jpg"/>
          <p:cNvPicPr>
            <a:picLocks noChangeAspect="1" noChangeArrowheads="1"/>
          </p:cNvPicPr>
          <p:nvPr/>
        </p:nvPicPr>
        <p:blipFill>
          <a:blip r:embed="rId2" cstate="print"/>
          <a:srcRect/>
          <a:stretch>
            <a:fillRect/>
          </a:stretch>
        </p:blipFill>
        <p:spPr bwMode="auto">
          <a:xfrm>
            <a:off x="323528" y="1988840"/>
            <a:ext cx="4176464" cy="3240360"/>
          </a:xfrm>
          <a:prstGeom prst="rect">
            <a:avLst/>
          </a:prstGeom>
          <a:noFill/>
        </p:spPr>
      </p:pic>
      <p:pic>
        <p:nvPicPr>
          <p:cNvPr id="8" name="Picture 4" descr="C:\Users\user\Desktop\SOCIOLOGÍA POLÍTICA\LECCIONES\0. PRACTICAS\25 FEBRERO\20140225_160447.jpg"/>
          <p:cNvPicPr>
            <a:picLocks noChangeAspect="1" noChangeArrowheads="1"/>
          </p:cNvPicPr>
          <p:nvPr/>
        </p:nvPicPr>
        <p:blipFill>
          <a:blip r:embed="rId3" cstate="print"/>
          <a:srcRect/>
          <a:stretch>
            <a:fillRect/>
          </a:stretch>
        </p:blipFill>
        <p:spPr bwMode="auto">
          <a:xfrm>
            <a:off x="4644008" y="1988840"/>
            <a:ext cx="4280024" cy="3240360"/>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b.xx.fbcdn.net/hphotos-ash4/t1/1525524_1408047479435544_1992778388_n.jpg"/>
          <p:cNvPicPr>
            <a:picLocks noChangeAspect="1" noChangeArrowheads="1"/>
          </p:cNvPicPr>
          <p:nvPr/>
        </p:nvPicPr>
        <p:blipFill>
          <a:blip r:embed="rId2" cstate="print"/>
          <a:srcRect/>
          <a:stretch>
            <a:fillRect/>
          </a:stretch>
        </p:blipFill>
        <p:spPr bwMode="auto">
          <a:xfrm>
            <a:off x="0" y="3789040"/>
            <a:ext cx="9144000" cy="3068960"/>
          </a:xfrm>
          <a:prstGeom prst="rect">
            <a:avLst/>
          </a:prstGeom>
          <a:noFill/>
        </p:spPr>
      </p:pic>
      <p:pic>
        <p:nvPicPr>
          <p:cNvPr id="1028" name="Picture 4" descr="https://scontent-a.xx.fbcdn.net/hphotos-ash3/1012839_1406944182879207_1201037230_n.jpg"/>
          <p:cNvPicPr>
            <a:picLocks noChangeAspect="1" noChangeArrowheads="1"/>
          </p:cNvPicPr>
          <p:nvPr/>
        </p:nvPicPr>
        <p:blipFill>
          <a:blip r:embed="rId3" cstate="print"/>
          <a:srcRect/>
          <a:stretch>
            <a:fillRect/>
          </a:stretch>
        </p:blipFill>
        <p:spPr bwMode="auto">
          <a:xfrm>
            <a:off x="0" y="1"/>
            <a:ext cx="9144000" cy="3861048"/>
          </a:xfrm>
          <a:prstGeom prst="rect">
            <a:avLst/>
          </a:prstGeom>
          <a:noFill/>
        </p:spPr>
      </p:pic>
      <p:pic>
        <p:nvPicPr>
          <p:cNvPr id="4" name="Picture 2" descr="Foto"/>
          <p:cNvPicPr>
            <a:picLocks noChangeAspect="1" noChangeArrowheads="1"/>
          </p:cNvPicPr>
          <p:nvPr/>
        </p:nvPicPr>
        <p:blipFill>
          <a:blip r:embed="rId4" cstate="print"/>
          <a:srcRect/>
          <a:stretch>
            <a:fillRect/>
          </a:stretch>
        </p:blipFill>
        <p:spPr bwMode="auto">
          <a:xfrm>
            <a:off x="0" y="3861048"/>
            <a:ext cx="3851920" cy="2996952"/>
          </a:xfrm>
          <a:prstGeom prst="rect">
            <a:avLst/>
          </a:prstGeom>
          <a:noFill/>
        </p:spPr>
      </p:pic>
      <p:pic>
        <p:nvPicPr>
          <p:cNvPr id="5" name="Picture 2" descr="https://scontent-a.xx.fbcdn.net/hphotos-frc3/t1/1546151_1411192465787712_1347443076_n.jpg"/>
          <p:cNvPicPr>
            <a:picLocks noChangeAspect="1" noChangeArrowheads="1"/>
          </p:cNvPicPr>
          <p:nvPr/>
        </p:nvPicPr>
        <p:blipFill>
          <a:blip r:embed="rId5" cstate="print"/>
          <a:srcRect/>
          <a:stretch>
            <a:fillRect/>
          </a:stretch>
        </p:blipFill>
        <p:spPr bwMode="auto">
          <a:xfrm>
            <a:off x="5724128" y="404664"/>
            <a:ext cx="3275856" cy="2520280"/>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20688"/>
            <a:ext cx="9144000" cy="6237312"/>
          </a:xfrm>
        </p:spPr>
        <p:txBody>
          <a:bodyPr>
            <a:normAutofit/>
          </a:bodyPr>
          <a:lstStyle/>
          <a:p>
            <a:pPr algn="just">
              <a:buNone/>
            </a:pPr>
            <a:r>
              <a:rPr lang="es-ES" sz="2400" b="1" dirty="0" smtClean="0">
                <a:solidFill>
                  <a:schemeClr val="bg1"/>
                </a:solidFill>
              </a:rPr>
              <a:t>En primer lugar, y con una cocción de más de 45 minutos, se presentó el plato de </a:t>
            </a:r>
            <a:r>
              <a:rPr lang="es-ES" sz="2800" b="1" u="sng" dirty="0" smtClean="0">
                <a:solidFill>
                  <a:schemeClr val="bg1"/>
                </a:solidFill>
              </a:rPr>
              <a:t>Funcionamiento de los partidos políticos</a:t>
            </a:r>
            <a:r>
              <a:rPr lang="es-ES" sz="2400" b="1" dirty="0" smtClean="0">
                <a:solidFill>
                  <a:schemeClr val="bg1"/>
                </a:solidFill>
              </a:rPr>
              <a:t>, un manjar con mucha teoría y mucho libro. Excesivo tiempo, sí, para un grupo bastante numeroso (cinco componentes) y un tema no exento de dificultades.</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2" descr="C:\Users\user\Desktop\SOCIOLOGÍA POLÍTICA\LECCIONES\0. PRACTICAS\25 FEBRERO\20140225_151235.jpg">
            <a:hlinkClick r:id="rId2" action="ppaction://hlinkfile"/>
          </p:cNvPr>
          <p:cNvPicPr>
            <a:picLocks noChangeAspect="1" noChangeArrowheads="1"/>
          </p:cNvPicPr>
          <p:nvPr/>
        </p:nvPicPr>
        <p:blipFill>
          <a:blip r:embed="rId3" cstate="print"/>
          <a:srcRect/>
          <a:stretch>
            <a:fillRect/>
          </a:stretch>
        </p:blipFill>
        <p:spPr bwMode="auto">
          <a:xfrm>
            <a:off x="179512" y="2708920"/>
            <a:ext cx="4824536" cy="3384376"/>
          </a:xfrm>
          <a:prstGeom prst="rect">
            <a:avLst/>
          </a:prstGeom>
          <a:noFill/>
        </p:spPr>
      </p:pic>
      <p:pic>
        <p:nvPicPr>
          <p:cNvPr id="5" name="Picture 5" descr="C:\Users\user\Desktop\SOCIOLOGÍA POLÍTICA\LECCIONES\0. PRACTICAS\25 FEBRERO\20140225_151258.jpg"/>
          <p:cNvPicPr>
            <a:picLocks noChangeAspect="1" noChangeArrowheads="1"/>
          </p:cNvPicPr>
          <p:nvPr/>
        </p:nvPicPr>
        <p:blipFill>
          <a:blip r:embed="rId4" cstate="print"/>
          <a:srcRect/>
          <a:stretch>
            <a:fillRect/>
          </a:stretch>
        </p:blipFill>
        <p:spPr bwMode="auto">
          <a:xfrm>
            <a:off x="5076056" y="2348880"/>
            <a:ext cx="3960440" cy="3384376"/>
          </a:xfrm>
          <a:prstGeom prst="rect">
            <a:avLst/>
          </a:prstGeom>
          <a:noFill/>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6" name="Picture 2" descr="http://image.slidesharecdn.com/partidos-polticos-1210735444797598-8/95/slide-2-1024.jpg?cb=1367265930"/>
          <p:cNvPicPr>
            <a:picLocks noChangeAspect="1" noChangeArrowheads="1"/>
          </p:cNvPicPr>
          <p:nvPr/>
        </p:nvPicPr>
        <p:blipFill>
          <a:blip r:embed="rId2" cstate="print"/>
          <a:srcRect/>
          <a:stretch>
            <a:fillRect/>
          </a:stretch>
        </p:blipFill>
        <p:spPr bwMode="auto">
          <a:xfrm>
            <a:off x="0" y="692696"/>
            <a:ext cx="9144000" cy="6165304"/>
          </a:xfrm>
          <a:prstGeom prst="rect">
            <a:avLst/>
          </a:prstGeom>
          <a:noFill/>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Me llamó la atención la frialdad del público. Atendían con esmero, eso sí (más que a uno mismo en sus exposiciones teóricas, lo cual me ha provocado algunos celillos), pero ni jaleaban ni animaban cada intervención personal. Sólo al final hubo aplausos y (escasos) vítores. Cierto que el clima de estos días no ayuda mucho, pero esa ausencia de calor paradójicamente se hizo notable… El tema era muy teórico, vale, pero su aplicación a la realidad actual es incuestionable. Hubo hasta bostezos, lo que indica también el excesivo tiempo de la exposición.</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3" descr="C:\Users\user\Desktop\SOCIOLOGÍA POLÍTICA\LECCIONES\0. PRACTICAS\25 FEBRERO\20140225_151337.jpg"/>
          <p:cNvPicPr>
            <a:picLocks noChangeAspect="1" noChangeArrowheads="1"/>
          </p:cNvPicPr>
          <p:nvPr/>
        </p:nvPicPr>
        <p:blipFill>
          <a:blip r:embed="rId2" cstate="print"/>
          <a:srcRect/>
          <a:stretch>
            <a:fillRect/>
          </a:stretch>
        </p:blipFill>
        <p:spPr bwMode="auto">
          <a:xfrm>
            <a:off x="467544" y="4077072"/>
            <a:ext cx="4248472" cy="2615952"/>
          </a:xfrm>
          <a:prstGeom prst="rect">
            <a:avLst/>
          </a:prstGeom>
          <a:noFill/>
        </p:spPr>
      </p:pic>
      <p:pic>
        <p:nvPicPr>
          <p:cNvPr id="5" name="Picture 4" descr="C:\Users\user\Desktop\SOCIOLOGÍA POLÍTICA\LECCIONES\0. PRACTICAS\25 FEBRERO\20140225_151837.jpg"/>
          <p:cNvPicPr>
            <a:picLocks noChangeAspect="1" noChangeArrowheads="1"/>
          </p:cNvPicPr>
          <p:nvPr/>
        </p:nvPicPr>
        <p:blipFill>
          <a:blip r:embed="rId3" cstate="print"/>
          <a:srcRect/>
          <a:stretch>
            <a:fillRect/>
          </a:stretch>
        </p:blipFill>
        <p:spPr bwMode="auto">
          <a:xfrm>
            <a:off x="5004048" y="3789040"/>
            <a:ext cx="3960440" cy="2952328"/>
          </a:xfrm>
          <a:prstGeom prst="rect">
            <a:avLst/>
          </a:prstGeom>
          <a:noFill/>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Faltó quizás alguna anécdota (que las hay) de los autores en cuestión: sobre todo, Michels. O relacionar con temas actuales: financiación de los partidos; bipartidismo y crisis de partidos tradicionales; irrupción de movimientos sociales en la política; partidos políticos, medios de comunicación y redes sociales, etcétera… Cuestiones que muy bien pueden incluirse en el plato empírico.</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5" name="Picture 5" descr="C:\Users\user\Desktop\SOCIOLOGÍA POLÍTICA\LECCIONES\0. PRACTICAS\25 FEBRERO\20140225_151828.jpg"/>
          <p:cNvPicPr>
            <a:picLocks noChangeAspect="1" noChangeArrowheads="1"/>
          </p:cNvPicPr>
          <p:nvPr/>
        </p:nvPicPr>
        <p:blipFill>
          <a:blip r:embed="rId2" cstate="print"/>
          <a:srcRect/>
          <a:stretch>
            <a:fillRect/>
          </a:stretch>
        </p:blipFill>
        <p:spPr bwMode="auto">
          <a:xfrm>
            <a:off x="0" y="3212976"/>
            <a:ext cx="3743400" cy="3024336"/>
          </a:xfrm>
          <a:prstGeom prst="rect">
            <a:avLst/>
          </a:prstGeom>
          <a:noFill/>
        </p:spPr>
      </p:pic>
      <p:pic>
        <p:nvPicPr>
          <p:cNvPr id="6" name="Picture 4" descr="http://image.slidesharecdn.com/partidos-polticos-1210735444797598-8/95/slide-8-728.jpg?cb=1367265930"/>
          <p:cNvPicPr>
            <a:picLocks noChangeAspect="1" noChangeArrowheads="1"/>
          </p:cNvPicPr>
          <p:nvPr/>
        </p:nvPicPr>
        <p:blipFill>
          <a:blip r:embed="rId3" cstate="print"/>
          <a:srcRect/>
          <a:stretch>
            <a:fillRect/>
          </a:stretch>
        </p:blipFill>
        <p:spPr bwMode="auto">
          <a:xfrm>
            <a:off x="3707904" y="3068960"/>
            <a:ext cx="5436096" cy="3789040"/>
          </a:xfrm>
          <a:prstGeom prst="rect">
            <a:avLst/>
          </a:prstGeom>
          <a:noFill/>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Por culpa del crono, quizás, no hubo preguntas y apreciaciones por parte del público. Mi intervención fue también breve. Les sugerí continuar en Máster Chef con la elaboración de algún plato relacionado con el expuesto. Por ejemplo, si querían seguir por la vía teórico/reflexiva hacer un plato con ingredientes como Sartori y Bobbio con el tema democracia y partidos políticos como telón de fondo o elemento central culinario…</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20482" name="Picture 2" descr="http://image.slidesharecdn.com/partidos-polticos-1210735444797598-8/95/slide-9-728.jpg?cb=1367265930"/>
          <p:cNvPicPr>
            <a:picLocks noChangeAspect="1" noChangeArrowheads="1"/>
          </p:cNvPicPr>
          <p:nvPr/>
        </p:nvPicPr>
        <p:blipFill>
          <a:blip r:embed="rId2" cstate="print"/>
          <a:srcRect/>
          <a:stretch>
            <a:fillRect/>
          </a:stretch>
        </p:blipFill>
        <p:spPr bwMode="auto">
          <a:xfrm>
            <a:off x="0" y="3284984"/>
            <a:ext cx="9144000" cy="3573016"/>
          </a:xfrm>
          <a:prstGeom prst="rect">
            <a:avLst/>
          </a:prstGeom>
          <a:noFill/>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Si prefieren hacer algo más empírico, en la línea de Máster Chef Sociológico, podrían hacer un análisis comparado de la estructura interna y de los programas políticos (no sólo electorales) de al menos dos partidos en España o en otro país, o  incluso entre países. Comparar sistemas de partidos (bipartidismo/USA; tripartidismo/Reino Unido; cuatripartidismo/Alemania; pluripartidismo/Italia). Ubicar a España…</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6" descr="C:\Users\user\Desktop\SOCIOLOGÍA POLÍTICA\LECCIONES\0. PRACTICAS\25 FEBRERO\20140225_151313.jpg"/>
          <p:cNvPicPr>
            <a:picLocks noChangeAspect="1" noChangeArrowheads="1"/>
          </p:cNvPicPr>
          <p:nvPr/>
        </p:nvPicPr>
        <p:blipFill>
          <a:blip r:embed="rId2" cstate="print"/>
          <a:srcRect/>
          <a:stretch>
            <a:fillRect/>
          </a:stretch>
        </p:blipFill>
        <p:spPr bwMode="auto">
          <a:xfrm>
            <a:off x="0" y="3645024"/>
            <a:ext cx="3960440" cy="3024336"/>
          </a:xfrm>
          <a:prstGeom prst="rect">
            <a:avLst/>
          </a:prstGeom>
          <a:noFill/>
        </p:spPr>
      </p:pic>
      <p:pic>
        <p:nvPicPr>
          <p:cNvPr id="5" name="Picture 4" descr="http://image.slidesharecdn.com/partidos-polticos-1210735444797598-8/95/slide-22-728.jpg?cb=1367265930"/>
          <p:cNvPicPr>
            <a:picLocks noChangeAspect="1" noChangeArrowheads="1"/>
          </p:cNvPicPr>
          <p:nvPr/>
        </p:nvPicPr>
        <p:blipFill>
          <a:blip r:embed="rId3" cstate="print"/>
          <a:srcRect/>
          <a:stretch>
            <a:fillRect/>
          </a:stretch>
        </p:blipFill>
        <p:spPr bwMode="auto">
          <a:xfrm>
            <a:off x="3923928" y="3356992"/>
            <a:ext cx="5220072" cy="3501008"/>
          </a:xfrm>
          <a:prstGeom prst="rect">
            <a:avLst/>
          </a:prstGeom>
          <a:noFill/>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6" name="Picture 2" descr="http://image.slidesharecdn.com/partidos-polticos-1210735444797598-8/95/slide-21-728.jpg?cb=1367265930"/>
          <p:cNvPicPr>
            <a:picLocks noChangeAspect="1" noChangeArrowheads="1"/>
          </p:cNvPicPr>
          <p:nvPr/>
        </p:nvPicPr>
        <p:blipFill>
          <a:blip r:embed="rId2" cstate="print"/>
          <a:srcRect/>
          <a:stretch>
            <a:fillRect/>
          </a:stretch>
        </p:blipFill>
        <p:spPr bwMode="auto">
          <a:xfrm>
            <a:off x="0" y="908720"/>
            <a:ext cx="4355976" cy="4824536"/>
          </a:xfrm>
          <a:prstGeom prst="rect">
            <a:avLst/>
          </a:prstGeom>
          <a:noFill/>
        </p:spPr>
      </p:pic>
      <p:pic>
        <p:nvPicPr>
          <p:cNvPr id="7" name="Picture 6" descr="http://image.slidesharecdn.com/partidos-polticos-1210735444797598-8/95/slide-23-728.jpg?cb=1367265930"/>
          <p:cNvPicPr>
            <a:picLocks noChangeAspect="1" noChangeArrowheads="1"/>
          </p:cNvPicPr>
          <p:nvPr/>
        </p:nvPicPr>
        <p:blipFill>
          <a:blip r:embed="rId3" cstate="print"/>
          <a:srcRect/>
          <a:stretch>
            <a:fillRect/>
          </a:stretch>
        </p:blipFill>
        <p:spPr bwMode="auto">
          <a:xfrm>
            <a:off x="4355976" y="908720"/>
            <a:ext cx="4788024" cy="4824536"/>
          </a:xfrm>
          <a:prstGeom prst="rect">
            <a:avLst/>
          </a:prstGeom>
          <a:noFill/>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Otra tarea relacionada con los sistemas de partidos es comprobar las leyes sociológicas de Maurice Duverger acerca de la influencia de los sistemas de elección sobre el tipo de partidos políticos:</a:t>
            </a: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8" name="Picture 2" descr="http://image.slidesharecdn.com/duvergerraelipjhart-090813090043-phpapp02/95/slide-6-728.jpg?cb=1250172126"/>
          <p:cNvPicPr>
            <a:picLocks noChangeAspect="1" noChangeArrowheads="1"/>
          </p:cNvPicPr>
          <p:nvPr/>
        </p:nvPicPr>
        <p:blipFill>
          <a:blip r:embed="rId2" cstate="print"/>
          <a:srcRect/>
          <a:stretch>
            <a:fillRect/>
          </a:stretch>
        </p:blipFill>
        <p:spPr bwMode="auto">
          <a:xfrm>
            <a:off x="251520" y="1916832"/>
            <a:ext cx="8712968" cy="4608512"/>
          </a:xfrm>
          <a:prstGeom prst="rect">
            <a:avLst/>
          </a:prstGeom>
          <a:noFill/>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66562" name="Picture 2" descr="http://image.slidesharecdn.com/duvergerraelipjhart-090813090043-phpapp02/95/slide-7-728.jpg?cb=1250172126"/>
          <p:cNvPicPr>
            <a:picLocks noChangeAspect="1" noChangeArrowheads="1"/>
          </p:cNvPicPr>
          <p:nvPr/>
        </p:nvPicPr>
        <p:blipFill>
          <a:blip r:embed="rId2" cstate="print"/>
          <a:srcRect/>
          <a:stretch>
            <a:fillRect/>
          </a:stretch>
        </p:blipFill>
        <p:spPr bwMode="auto">
          <a:xfrm>
            <a:off x="251520" y="908720"/>
            <a:ext cx="8640960" cy="5616624"/>
          </a:xfrm>
          <a:prstGeom prst="rect">
            <a:avLst/>
          </a:prstGeom>
          <a:noFill/>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64514" name="Picture 2" descr="http://image.slidesharecdn.com/duvergerraelipjhart-090813090043-phpapp02/95/slide-8-728.jpg?cb=1250172126"/>
          <p:cNvPicPr>
            <a:picLocks noChangeAspect="1" noChangeArrowheads="1"/>
          </p:cNvPicPr>
          <p:nvPr/>
        </p:nvPicPr>
        <p:blipFill>
          <a:blip r:embed="rId2" cstate="print"/>
          <a:srcRect/>
          <a:stretch>
            <a:fillRect/>
          </a:stretch>
        </p:blipFill>
        <p:spPr bwMode="auto">
          <a:xfrm>
            <a:off x="179512" y="620688"/>
            <a:ext cx="8712968" cy="612068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TOP CHEF SOCIOLÓGICO</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Aquí les damos unos ingredientes en cada prueba. </a:t>
            </a:r>
          </a:p>
          <a:p>
            <a:pPr lvl="0" algn="just"/>
            <a:r>
              <a:rPr lang="es-ES" sz="2400" b="1" dirty="0" smtClean="0">
                <a:solidFill>
                  <a:schemeClr val="bg1"/>
                </a:solidFill>
              </a:rPr>
              <a:t>Todos ellos deben ser utilizados en la preparación de los platos. </a:t>
            </a:r>
          </a:p>
          <a:p>
            <a:pPr lvl="0" algn="just"/>
            <a:r>
              <a:rPr lang="es-ES" sz="2400" b="1" dirty="0" smtClean="0">
                <a:solidFill>
                  <a:schemeClr val="bg1"/>
                </a:solidFill>
              </a:rPr>
              <a:t>Puede incluirse otros, claro, pero los que damos tienen que estar </a:t>
            </a:r>
            <a:r>
              <a:rPr lang="es-ES" b="1" dirty="0" smtClean="0">
                <a:solidFill>
                  <a:schemeClr val="bg1"/>
                </a:solidFill>
              </a:rPr>
              <a:t>todos</a:t>
            </a:r>
            <a:r>
              <a:rPr lang="es-ES" sz="2400" b="1" dirty="0" smtClean="0">
                <a:solidFill>
                  <a:schemeClr val="bg1"/>
                </a:solidFill>
              </a:rPr>
              <a:t>. </a:t>
            </a:r>
          </a:p>
          <a:p>
            <a:pPr lvl="0" algn="just"/>
            <a:r>
              <a:rPr lang="es-ES" sz="2400" b="1" dirty="0" smtClean="0">
                <a:solidFill>
                  <a:schemeClr val="bg1"/>
                </a:solidFill>
              </a:rPr>
              <a:t>Es condición indispensable (sine qua non) para superar la prueba. </a:t>
            </a:r>
          </a:p>
        </p:txBody>
      </p:sp>
      <p:pic>
        <p:nvPicPr>
          <p:cNvPr id="4" name="Picture 4" descr="https://encrypted-tbn1.gstatic.com/images?q=tbn:ANd9GcSrSWau5Sh1ZfUSPV5HpQwi9B5oNUq0uagKS0NF8BAbDMp9rUwr"/>
          <p:cNvPicPr>
            <a:picLocks noChangeAspect="1" noChangeArrowheads="1"/>
          </p:cNvPicPr>
          <p:nvPr/>
        </p:nvPicPr>
        <p:blipFill>
          <a:blip r:embed="rId2" cstate="print"/>
          <a:srcRect/>
          <a:stretch>
            <a:fillRect/>
          </a:stretch>
        </p:blipFill>
        <p:spPr bwMode="auto">
          <a:xfrm>
            <a:off x="179512" y="3140968"/>
            <a:ext cx="3240360" cy="2448272"/>
          </a:xfrm>
          <a:prstGeom prst="rect">
            <a:avLst/>
          </a:prstGeom>
          <a:noFill/>
        </p:spPr>
      </p:pic>
      <p:pic>
        <p:nvPicPr>
          <p:cNvPr id="9218" name="Picture 2" descr="CHICOTE II"/>
          <p:cNvPicPr>
            <a:picLocks noChangeAspect="1" noChangeArrowheads="1"/>
          </p:cNvPicPr>
          <p:nvPr/>
        </p:nvPicPr>
        <p:blipFill>
          <a:blip r:embed="rId3" cstate="print"/>
          <a:srcRect/>
          <a:stretch>
            <a:fillRect/>
          </a:stretch>
        </p:blipFill>
        <p:spPr bwMode="auto">
          <a:xfrm>
            <a:off x="6084168" y="2996952"/>
            <a:ext cx="2857500" cy="2664296"/>
          </a:xfrm>
          <a:prstGeom prst="rect">
            <a:avLst/>
          </a:prstGeom>
          <a:noFill/>
        </p:spPr>
      </p:pic>
      <p:pic>
        <p:nvPicPr>
          <p:cNvPr id="6" name="Picture 2" descr="https://scontent-b.xx.fbcdn.net/hphotos-frc3/t1/1468574_1403456563227969_817670795_n.jpg"/>
          <p:cNvPicPr>
            <a:picLocks noChangeAspect="1" noChangeArrowheads="1"/>
          </p:cNvPicPr>
          <p:nvPr/>
        </p:nvPicPr>
        <p:blipFill>
          <a:blip r:embed="rId4" cstate="print"/>
          <a:srcRect/>
          <a:stretch>
            <a:fillRect/>
          </a:stretch>
        </p:blipFill>
        <p:spPr bwMode="auto">
          <a:xfrm>
            <a:off x="3419872" y="4005064"/>
            <a:ext cx="2664296" cy="2664296"/>
          </a:xfrm>
          <a:prstGeom prst="rect">
            <a:avLst/>
          </a:prstGeom>
          <a:noFill/>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68610" name="Picture 2" descr="http://image.slidesharecdn.com/duvergerraelipjhart-090813090043-phpapp02/95/slide-9-728.jpg?cb=1250172126"/>
          <p:cNvPicPr>
            <a:picLocks noChangeAspect="1" noChangeArrowheads="1"/>
          </p:cNvPicPr>
          <p:nvPr/>
        </p:nvPicPr>
        <p:blipFill>
          <a:blip r:embed="rId2" cstate="print"/>
          <a:srcRect/>
          <a:stretch>
            <a:fillRect/>
          </a:stretch>
        </p:blipFill>
        <p:spPr bwMode="auto">
          <a:xfrm>
            <a:off x="179512" y="692696"/>
            <a:ext cx="8640960" cy="5976664"/>
          </a:xfrm>
          <a:prstGeom prst="rect">
            <a:avLst/>
          </a:prstGeom>
          <a:noFill/>
        </p:spPr>
      </p:pic>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Otra sugerencia que les hice fue más creativa. Se trata de constituir un partido político, con su nombre y siglas, redactando un organigrama y estatutos y reglamentos de funcionamiento interno, eligiendo incluso su directiva entre los cinco componentes del grupo. También tendrían que hacer un ideario o programa político, señalando incluso cómo obtener el poder o la capacidad de influencia necesaria para hacer realidad esas ideas…</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2" descr="C:\Users\user\Desktop\SOCIOLOGÍA POLÍTICA\LECCIONES\0. PRACTICAS\25 FEBRERO\20140225_151303.jpg">
            <a:hlinkClick r:id="rId2" action="ppaction://hlinkfile"/>
          </p:cNvPr>
          <p:cNvPicPr>
            <a:picLocks noChangeAspect="1" noChangeArrowheads="1"/>
          </p:cNvPicPr>
          <p:nvPr/>
        </p:nvPicPr>
        <p:blipFill>
          <a:blip r:embed="rId3" cstate="print"/>
          <a:srcRect/>
          <a:stretch>
            <a:fillRect/>
          </a:stretch>
        </p:blipFill>
        <p:spPr bwMode="auto">
          <a:xfrm>
            <a:off x="0" y="3645024"/>
            <a:ext cx="3779912" cy="2592288"/>
          </a:xfrm>
          <a:prstGeom prst="rect">
            <a:avLst/>
          </a:prstGeom>
          <a:noFill/>
        </p:spPr>
      </p:pic>
      <p:pic>
        <p:nvPicPr>
          <p:cNvPr id="5" name="Picture 6" descr="http://image.slidesharecdn.com/partidos-polticos-1210735444797598-8/95/slide-17-728.jpg?cb=1367265930">
            <a:hlinkClick r:id="rId4"/>
          </p:cNvPr>
          <p:cNvPicPr>
            <a:picLocks noChangeAspect="1" noChangeArrowheads="1"/>
          </p:cNvPicPr>
          <p:nvPr/>
        </p:nvPicPr>
        <p:blipFill>
          <a:blip r:embed="rId5" cstate="print"/>
          <a:srcRect/>
          <a:stretch>
            <a:fillRect/>
          </a:stretch>
        </p:blipFill>
        <p:spPr bwMode="auto">
          <a:xfrm>
            <a:off x="3779912" y="3356992"/>
            <a:ext cx="5364088" cy="3501008"/>
          </a:xfrm>
          <a:prstGeom prst="rect">
            <a:avLst/>
          </a:prstGeom>
          <a:noFill/>
        </p:spPr>
      </p:pic>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El grupo de </a:t>
            </a:r>
            <a:r>
              <a:rPr lang="es-ES" sz="2800" b="1" u="sng" dirty="0" smtClean="0">
                <a:solidFill>
                  <a:schemeClr val="bg1"/>
                </a:solidFill>
              </a:rPr>
              <a:t>Violencia política</a:t>
            </a:r>
            <a:r>
              <a:rPr lang="es-ES" sz="2400" b="1" dirty="0" smtClean="0">
                <a:solidFill>
                  <a:schemeClr val="bg1"/>
                </a:solidFill>
              </a:rPr>
              <a:t> mostró su plato en forma de video, método muy acorde con este Top Chef Sociológico. Generó un pequeño debate e indudablemente tiene muchas posibilidades de continuidad, si no con el tema al menos sí con la dinámica expuesta. </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8" descr="C:\Users\user\Desktop\SOCIOLOGÍA POLÍTICA\LECCIONES\0. PRACTICAS\25 FEBRERO\20140225_160426.jpg">
            <a:hlinkClick r:id="rId2"/>
          </p:cNvPr>
          <p:cNvPicPr>
            <a:picLocks noChangeAspect="1" noChangeArrowheads="1"/>
          </p:cNvPicPr>
          <p:nvPr/>
        </p:nvPicPr>
        <p:blipFill>
          <a:blip r:embed="rId3" cstate="print"/>
          <a:srcRect/>
          <a:stretch>
            <a:fillRect/>
          </a:stretch>
        </p:blipFill>
        <p:spPr bwMode="auto">
          <a:xfrm>
            <a:off x="467544" y="2420888"/>
            <a:ext cx="7992888" cy="4437112"/>
          </a:xfrm>
          <a:prstGeom prst="rect">
            <a:avLst/>
          </a:prstGeom>
          <a:noFill/>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No tengo dudas de que el grupo lo pasó muy bien, tanto en la elaboración del plato como en su presentación. No era fácil relacionar los ingredientes y el propio tema es casi inabarcable. Lo supieron hacer a buen modo, dejando, eso sí, mucho por saborear…</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5" name="Picture 2" descr="C:\Users\user\Desktop\SOCIOLOGÍA POLÍTICA\LECCIONES\0. PRACTICAS\25 FEBRERO\20140225_160428.jpg">
            <a:hlinkClick r:id="rId2"/>
          </p:cNvPr>
          <p:cNvPicPr>
            <a:picLocks noChangeAspect="1" noChangeArrowheads="1"/>
          </p:cNvPicPr>
          <p:nvPr/>
        </p:nvPicPr>
        <p:blipFill>
          <a:blip r:embed="rId3" cstate="print"/>
          <a:srcRect/>
          <a:stretch>
            <a:fillRect/>
          </a:stretch>
        </p:blipFill>
        <p:spPr bwMode="auto">
          <a:xfrm>
            <a:off x="179512" y="2420888"/>
            <a:ext cx="4248472" cy="3696072"/>
          </a:xfrm>
          <a:prstGeom prst="rect">
            <a:avLst/>
          </a:prstGeom>
          <a:noFill/>
        </p:spPr>
      </p:pic>
      <p:pic>
        <p:nvPicPr>
          <p:cNvPr id="6" name="Picture 2" descr="http://www.derecoquinaria.com/images/COCINARUNAHISTORIANATURALDELA9788499923659.JPG"/>
          <p:cNvPicPr>
            <a:picLocks noChangeAspect="1" noChangeArrowheads="1"/>
          </p:cNvPicPr>
          <p:nvPr/>
        </p:nvPicPr>
        <p:blipFill>
          <a:blip r:embed="rId4" cstate="print"/>
          <a:srcRect/>
          <a:stretch>
            <a:fillRect/>
          </a:stretch>
        </p:blipFill>
        <p:spPr bwMode="auto">
          <a:xfrm>
            <a:off x="6660232" y="3284984"/>
            <a:ext cx="2232249" cy="2808312"/>
          </a:xfrm>
          <a:prstGeom prst="rect">
            <a:avLst/>
          </a:prstGeom>
          <a:noFill/>
        </p:spPr>
      </p:pic>
      <p:pic>
        <p:nvPicPr>
          <p:cNvPr id="7" name="Picture 4" descr="http://www.libreriaalberti.com/static/img/portadas/_visd_0000JPG01CKG.jpg"/>
          <p:cNvPicPr>
            <a:picLocks noChangeAspect="1" noChangeArrowheads="1"/>
          </p:cNvPicPr>
          <p:nvPr/>
        </p:nvPicPr>
        <p:blipFill>
          <a:blip r:embed="rId5" cstate="print"/>
          <a:srcRect/>
          <a:stretch>
            <a:fillRect/>
          </a:stretch>
        </p:blipFill>
        <p:spPr bwMode="auto">
          <a:xfrm>
            <a:off x="4499992" y="2564904"/>
            <a:ext cx="1728192" cy="2376264"/>
          </a:xfrm>
          <a:prstGeom prst="rect">
            <a:avLst/>
          </a:prstGeom>
          <a:noFill/>
        </p:spPr>
      </p:pic>
      <p:pic>
        <p:nvPicPr>
          <p:cNvPr id="8" name="Picture 6" descr="https://fbcdn-profile-a.akamaihd.net/hprofile-ak-frc1/369968_1105020424_1425415701_q.jpg"/>
          <p:cNvPicPr>
            <a:picLocks noChangeAspect="1" noChangeArrowheads="1"/>
          </p:cNvPicPr>
          <p:nvPr/>
        </p:nvPicPr>
        <p:blipFill>
          <a:blip r:embed="rId6" cstate="print"/>
          <a:srcRect/>
          <a:stretch>
            <a:fillRect/>
          </a:stretch>
        </p:blipFill>
        <p:spPr bwMode="auto">
          <a:xfrm>
            <a:off x="5724128" y="3068960"/>
            <a:ext cx="476250" cy="476250"/>
          </a:xfrm>
          <a:prstGeom prst="rect">
            <a:avLst/>
          </a:prstGeom>
          <a:noFill/>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Les hice al final diversas sugerencias (al menos tres), todas de naturaleza práctica o empírica: 1) Analizar episodios concretos de violencia política vividas actualmente (Ucrania, Venezuela, Egipto) y compararlos.</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8" descr="http://bucket3.clanacion.com.ar/anexos/fotos/55/crisis-en-los-paises-emergentes-1832555w300.jpg"/>
          <p:cNvPicPr>
            <a:picLocks noChangeAspect="1" noChangeArrowheads="1"/>
          </p:cNvPicPr>
          <p:nvPr/>
        </p:nvPicPr>
        <p:blipFill>
          <a:blip r:embed="rId3" cstate="print"/>
          <a:srcRect/>
          <a:stretch>
            <a:fillRect/>
          </a:stretch>
        </p:blipFill>
        <p:spPr bwMode="auto">
          <a:xfrm>
            <a:off x="2195736" y="1844824"/>
            <a:ext cx="2952328" cy="2016224"/>
          </a:xfrm>
          <a:prstGeom prst="rect">
            <a:avLst/>
          </a:prstGeom>
          <a:noFill/>
        </p:spPr>
      </p:pic>
      <p:pic>
        <p:nvPicPr>
          <p:cNvPr id="5" name="Picture 10" descr="http://colombiaopina.files.wordpress.com/2011/08/venezuela-hacia-la-violencia-polc3adtica.jpg"/>
          <p:cNvPicPr>
            <a:picLocks noChangeAspect="1" noChangeArrowheads="1"/>
          </p:cNvPicPr>
          <p:nvPr/>
        </p:nvPicPr>
        <p:blipFill>
          <a:blip r:embed="rId4" cstate="print"/>
          <a:srcRect/>
          <a:stretch>
            <a:fillRect/>
          </a:stretch>
        </p:blipFill>
        <p:spPr bwMode="auto">
          <a:xfrm>
            <a:off x="179512" y="3861048"/>
            <a:ext cx="7153275" cy="2996952"/>
          </a:xfrm>
          <a:prstGeom prst="rect">
            <a:avLst/>
          </a:prstGeom>
          <a:noFill/>
        </p:spPr>
      </p:pic>
      <p:pic>
        <p:nvPicPr>
          <p:cNvPr id="6" name="Picture 12" descr="http://www.dw.de/image/0,,17264831_303,00.jpg"/>
          <p:cNvPicPr>
            <a:picLocks noChangeAspect="1" noChangeArrowheads="1"/>
          </p:cNvPicPr>
          <p:nvPr/>
        </p:nvPicPr>
        <p:blipFill>
          <a:blip r:embed="rId5" cstate="print"/>
          <a:srcRect/>
          <a:stretch>
            <a:fillRect/>
          </a:stretch>
        </p:blipFill>
        <p:spPr bwMode="auto">
          <a:xfrm>
            <a:off x="5148064" y="1844824"/>
            <a:ext cx="3852936" cy="2016224"/>
          </a:xfrm>
          <a:prstGeom prst="rect">
            <a:avLst/>
          </a:prstGeom>
          <a:noFill/>
        </p:spPr>
      </p:pic>
      <p:pic>
        <p:nvPicPr>
          <p:cNvPr id="7" name="Picture 14" descr="http://static.cegal.es/imagenes/marcadas/9788430/978843060393.gif"/>
          <p:cNvPicPr>
            <a:picLocks noChangeAspect="1" noChangeArrowheads="1"/>
          </p:cNvPicPr>
          <p:nvPr/>
        </p:nvPicPr>
        <p:blipFill>
          <a:blip r:embed="rId6" cstate="print"/>
          <a:srcRect/>
          <a:stretch>
            <a:fillRect/>
          </a:stretch>
        </p:blipFill>
        <p:spPr bwMode="auto">
          <a:xfrm>
            <a:off x="7524328" y="4221088"/>
            <a:ext cx="1440160" cy="2160240"/>
          </a:xfrm>
          <a:prstGeom prst="rect">
            <a:avLst/>
          </a:prstGeom>
          <a:noFill/>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2) Profundizar en la idea de por qué en España, con todo, lo que está ocurriendo, no hay siquiera brotes violentos (consenso en la transición; aparatos del Estado; economía sumergida; fracaso de violencia revolucionaria y terrorismo; internalización de la obediencia; alienación con fiestas, fútbol, etcétera; mentalidad conservadora y mayoría silenciosa…).</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16" descr="https://encrypted-tbn2.gstatic.com/images?q=tbn:ANd9GcRblso4WJ-y1RqhXryzy5OUqo7u_gfi80nUtjdAMMEzFK6CfJQibQ">
            <a:hlinkClick r:id="rId2" action="ppaction://hlinkfile"/>
          </p:cNvPr>
          <p:cNvPicPr>
            <a:picLocks noChangeAspect="1" noChangeArrowheads="1"/>
          </p:cNvPicPr>
          <p:nvPr/>
        </p:nvPicPr>
        <p:blipFill>
          <a:blip r:embed="rId3" cstate="print"/>
          <a:srcRect/>
          <a:stretch>
            <a:fillRect/>
          </a:stretch>
        </p:blipFill>
        <p:spPr bwMode="auto">
          <a:xfrm>
            <a:off x="0" y="2924944"/>
            <a:ext cx="4457700" cy="2447926"/>
          </a:xfrm>
          <a:prstGeom prst="rect">
            <a:avLst/>
          </a:prstGeom>
          <a:noFill/>
        </p:spPr>
      </p:pic>
      <p:pic>
        <p:nvPicPr>
          <p:cNvPr id="5" name="Picture 18" descr="Prendiendo la mecha &quot;violencia política en la España actual&quot;">
            <a:hlinkClick r:id="rId4"/>
          </p:cNvPr>
          <p:cNvPicPr>
            <a:picLocks noChangeAspect="1" noChangeArrowheads="1"/>
          </p:cNvPicPr>
          <p:nvPr/>
        </p:nvPicPr>
        <p:blipFill>
          <a:blip r:embed="rId5" cstate="print"/>
          <a:srcRect/>
          <a:stretch>
            <a:fillRect/>
          </a:stretch>
        </p:blipFill>
        <p:spPr bwMode="auto">
          <a:xfrm>
            <a:off x="6876256" y="2636912"/>
            <a:ext cx="2088232" cy="2314575"/>
          </a:xfrm>
          <a:prstGeom prst="rect">
            <a:avLst/>
          </a:prstGeom>
          <a:noFill/>
        </p:spPr>
      </p:pic>
      <p:pic>
        <p:nvPicPr>
          <p:cNvPr id="6" name="Picture 6" descr="http://fueradecartablog.files.wordpress.com/2014/03/chicote-itziar-lizaga.jpg"/>
          <p:cNvPicPr>
            <a:picLocks noChangeAspect="1" noChangeArrowheads="1"/>
          </p:cNvPicPr>
          <p:nvPr/>
        </p:nvPicPr>
        <p:blipFill>
          <a:blip r:embed="rId6" cstate="print"/>
          <a:srcRect/>
          <a:stretch>
            <a:fillRect/>
          </a:stretch>
        </p:blipFill>
        <p:spPr bwMode="auto">
          <a:xfrm>
            <a:off x="3923928" y="4005064"/>
            <a:ext cx="2952328" cy="2592288"/>
          </a:xfrm>
          <a:prstGeom prst="rect">
            <a:avLst/>
          </a:prstGeom>
          <a:noFill/>
        </p:spPr>
      </p:pic>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(25/02/2014)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3) Sociología electoral: seguimiento de sondeos electorales (europeas) desde diciembre de 2013 a mayo 2014…</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5" name="Picture 3" descr="http://ep01.epimg.net/elpais/imagenes/2014/01/11/media/1389453525_726909_1389453699_noticia_normal.png">
            <a:hlinkClick r:id="rId2"/>
          </p:cNvPr>
          <p:cNvPicPr>
            <a:picLocks noChangeAspect="1" noChangeArrowheads="1"/>
          </p:cNvPicPr>
          <p:nvPr/>
        </p:nvPicPr>
        <p:blipFill>
          <a:blip r:embed="rId3" cstate="print"/>
          <a:srcRect/>
          <a:stretch>
            <a:fillRect/>
          </a:stretch>
        </p:blipFill>
        <p:spPr bwMode="auto">
          <a:xfrm>
            <a:off x="0" y="1556792"/>
            <a:ext cx="9144000" cy="5301208"/>
          </a:xfrm>
          <a:prstGeom prst="rect">
            <a:avLst/>
          </a:prstGeom>
          <a:noFill/>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accent5"/>
                </a:solidFill>
              </a:rPr>
              <a:t>TOP CHEF SOCIOLÓGICO (26/02/2014)</a:t>
            </a:r>
            <a:endParaRPr lang="es-ES" dirty="0">
              <a:solidFill>
                <a:schemeClr val="accent5"/>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Hoy le ha tocado a un grupo también numeroso (cinco componentes también) con un denso tema, </a:t>
            </a:r>
            <a:r>
              <a:rPr lang="es-ES" sz="2800" b="1" u="sng" dirty="0" smtClean="0">
                <a:solidFill>
                  <a:schemeClr val="bg1"/>
                </a:solidFill>
              </a:rPr>
              <a:t>Ideología y Utopía</a:t>
            </a:r>
            <a:r>
              <a:rPr lang="es-ES" sz="2400" b="1" dirty="0" smtClean="0">
                <a:solidFill>
                  <a:schemeClr val="bg1"/>
                </a:solidFill>
              </a:rPr>
              <a:t>… Nos pasaron un trocito de papel para que expresásemos lo que nos sugieren ambas palabras. No sé si lo tendrán en cuenta más adelante, pero esa dinámica la pudieron hacer ANTES o DURANTE la elaboración del plato… </a:t>
            </a:r>
          </a:p>
          <a:p>
            <a:pPr algn="just">
              <a:buNone/>
            </a:pPr>
            <a:endParaRPr lang="es-ES" sz="2400" b="1"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4" descr="C:\Users\user\Desktop\SOCIOLOGÍA POLÍTICA\PRACTICAS\IMÁGENES\26 FEBRERO\20140226_164358.jpg"/>
          <p:cNvPicPr>
            <a:picLocks noChangeAspect="1" noChangeArrowheads="1"/>
          </p:cNvPicPr>
          <p:nvPr/>
        </p:nvPicPr>
        <p:blipFill>
          <a:blip r:embed="rId2" cstate="print"/>
          <a:srcRect/>
          <a:stretch>
            <a:fillRect/>
          </a:stretch>
        </p:blipFill>
        <p:spPr bwMode="auto">
          <a:xfrm>
            <a:off x="251520" y="2996952"/>
            <a:ext cx="4464496" cy="3528392"/>
          </a:xfrm>
          <a:prstGeom prst="rect">
            <a:avLst/>
          </a:prstGeom>
          <a:noFill/>
        </p:spPr>
      </p:pic>
      <p:pic>
        <p:nvPicPr>
          <p:cNvPr id="5" name="Picture 2" descr="Mosaico con las fotografías de los disfraces enviadas por Twitter componiendo la imagen de Alberto Chicote. Foto Twitter"/>
          <p:cNvPicPr>
            <a:picLocks noChangeAspect="1" noChangeArrowheads="1"/>
          </p:cNvPicPr>
          <p:nvPr/>
        </p:nvPicPr>
        <p:blipFill>
          <a:blip r:embed="rId3" cstate="print"/>
          <a:srcRect/>
          <a:stretch>
            <a:fillRect/>
          </a:stretch>
        </p:blipFill>
        <p:spPr bwMode="auto">
          <a:xfrm>
            <a:off x="5796136" y="2636912"/>
            <a:ext cx="2376264" cy="1584176"/>
          </a:xfrm>
          <a:prstGeom prst="rect">
            <a:avLst/>
          </a:prstGeom>
          <a:noFill/>
        </p:spPr>
      </p:pic>
      <p:pic>
        <p:nvPicPr>
          <p:cNvPr id="6" name="Picture 2" descr="https://scontent-b-mad.xx.fbcdn.net/hphotos-frc3/t1/10009781_10203018986338438_121791973_n.jpg"/>
          <p:cNvPicPr>
            <a:picLocks noChangeAspect="1" noChangeArrowheads="1"/>
          </p:cNvPicPr>
          <p:nvPr/>
        </p:nvPicPr>
        <p:blipFill>
          <a:blip r:embed="rId4" cstate="print"/>
          <a:srcRect/>
          <a:stretch>
            <a:fillRect/>
          </a:stretch>
        </p:blipFill>
        <p:spPr bwMode="auto">
          <a:xfrm>
            <a:off x="5436096" y="4365104"/>
            <a:ext cx="3096344" cy="2016224"/>
          </a:xfrm>
          <a:prstGeom prst="rect">
            <a:avLst/>
          </a:prstGeom>
          <a:noFill/>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accent5"/>
                </a:solidFill>
              </a:rPr>
              <a:t>TOP CHEF SOCIOLÓGICO (26/02/2014)</a:t>
            </a:r>
            <a:endParaRPr lang="es-ES" dirty="0">
              <a:solidFill>
                <a:schemeClr val="accent5"/>
              </a:solidFill>
            </a:endParaRPr>
          </a:p>
        </p:txBody>
      </p:sp>
      <p:sp>
        <p:nvSpPr>
          <p:cNvPr id="3" name="2 Marcador de contenido"/>
          <p:cNvSpPr>
            <a:spLocks noGrp="1"/>
          </p:cNvSpPr>
          <p:nvPr>
            <p:ph idx="1"/>
          </p:nvPr>
        </p:nvSpPr>
        <p:spPr>
          <a:xfrm>
            <a:off x="0" y="620688"/>
            <a:ext cx="9144000" cy="6237312"/>
          </a:xfrm>
        </p:spPr>
        <p:txBody>
          <a:bodyPr>
            <a:normAutofit/>
          </a:bodyPr>
          <a:lstStyle/>
          <a:p>
            <a:pPr algn="just">
              <a:buNone/>
            </a:pPr>
            <a:r>
              <a:rPr lang="es-ES" sz="2400" b="1" dirty="0" smtClean="0">
                <a:solidFill>
                  <a:schemeClr val="bg1"/>
                </a:solidFill>
              </a:rPr>
              <a:t>Antes de desarrollar cada ingrediente principal (Mannheim y Lenk), hicieron un repaso al concepto de ideología, sobre todo retomando a Marx y añadiendo una perspectiva sociológica/positivista. Un buen esfuerzo que ya estaba incluido en ambos ingredientes, opino. Ojo al grupo: en 1998 el profesor Cristino Barroso Ribal publicó un artículo que les puede interesar al respecto: </a:t>
            </a:r>
            <a:r>
              <a:rPr lang="es-ES" sz="2800" b="1" dirty="0" smtClean="0">
                <a:solidFill>
                  <a:srgbClr val="FF0000"/>
                </a:solidFill>
                <a:hlinkClick r:id="rId2" action="ppaction://hlinkfile"/>
              </a:rPr>
              <a:t>Utopías y movimientos sociales</a:t>
            </a:r>
            <a:r>
              <a:rPr lang="es-ES" sz="2400" b="1" dirty="0" smtClean="0">
                <a:solidFill>
                  <a:schemeClr val="bg1"/>
                </a:solidFill>
              </a:rPr>
              <a:t>. Vean sobre todo el apartado dedicado a la relación entre ideología, utopía y sociología… </a:t>
            </a:r>
          </a:p>
          <a:p>
            <a:pPr algn="just">
              <a:buNone/>
            </a:pPr>
            <a:endParaRPr lang="es-ES" sz="2400" b="1"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2" descr="C:\Users\user\Desktop\SOCIOLOGÍA POLÍTICA\PRACTICAS\IMÁGENES\26 FEBRERO\20140226_163935.jpg"/>
          <p:cNvPicPr>
            <a:picLocks noChangeAspect="1" noChangeArrowheads="1"/>
          </p:cNvPicPr>
          <p:nvPr/>
        </p:nvPicPr>
        <p:blipFill>
          <a:blip r:embed="rId3" cstate="print"/>
          <a:srcRect/>
          <a:stretch>
            <a:fillRect/>
          </a:stretch>
        </p:blipFill>
        <p:spPr bwMode="auto">
          <a:xfrm>
            <a:off x="251520" y="3861048"/>
            <a:ext cx="3960440" cy="2736304"/>
          </a:xfrm>
          <a:prstGeom prst="rect">
            <a:avLst/>
          </a:prstGeom>
          <a:noFill/>
        </p:spPr>
      </p:pic>
      <p:pic>
        <p:nvPicPr>
          <p:cNvPr id="5" name="Picture 3" descr="C:\Users\user\Desktop\SOCIOLOGÍA POLÍTICA\PRACTICAS\IMÁGENES\26 FEBRERO\20140226_163953.jpg"/>
          <p:cNvPicPr>
            <a:picLocks noChangeAspect="1" noChangeArrowheads="1"/>
          </p:cNvPicPr>
          <p:nvPr/>
        </p:nvPicPr>
        <p:blipFill>
          <a:blip r:embed="rId4" cstate="print"/>
          <a:srcRect/>
          <a:stretch>
            <a:fillRect/>
          </a:stretch>
        </p:blipFill>
        <p:spPr bwMode="auto">
          <a:xfrm>
            <a:off x="4499992" y="3861048"/>
            <a:ext cx="4320480" cy="2808312"/>
          </a:xfrm>
          <a:prstGeom prst="rect">
            <a:avLst/>
          </a:prstGeom>
          <a:noFill/>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accent5"/>
                </a:solidFill>
              </a:rPr>
              <a:t>TOP CHEF SOCIOLÓGICO (26/02/2014)</a:t>
            </a:r>
            <a:endParaRPr lang="es-ES" dirty="0">
              <a:solidFill>
                <a:schemeClr val="accent5"/>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Lo interesante fue ver (y comprobar) el esfuerzo de cada cual, incluida la ausente, no sólo por aclarar y diferenciar ambos conceptos y sus aplicaciones, sino por contextualizarlos. La ocurrencia de la ‘sociología del bizcocho’ lo dejo aquí como anécdota. Advierto, eso sí, que hay muchos tipos de moldes y, además, hay moldes que pueden ser a sí mismas ‘moldeados’.</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8" descr="C:\Users\user\Desktop\SOCIOLOGÍA POLÍTICA\PRACTICAS\IMÁGENES\26 FEBRERO\20140226_173759.jpg"/>
          <p:cNvPicPr>
            <a:picLocks noChangeAspect="1" noChangeArrowheads="1"/>
          </p:cNvPicPr>
          <p:nvPr/>
        </p:nvPicPr>
        <p:blipFill>
          <a:blip r:embed="rId2" cstate="print"/>
          <a:srcRect/>
          <a:stretch>
            <a:fillRect/>
          </a:stretch>
        </p:blipFill>
        <p:spPr bwMode="auto">
          <a:xfrm>
            <a:off x="5148064" y="2708920"/>
            <a:ext cx="3816424" cy="2952328"/>
          </a:xfrm>
          <a:prstGeom prst="rect">
            <a:avLst/>
          </a:prstGeom>
          <a:noFill/>
        </p:spPr>
      </p:pic>
      <p:pic>
        <p:nvPicPr>
          <p:cNvPr id="6" name="Picture 2" descr="https://encrypted-tbn3.gstatic.com/images?q=tbn:ANd9GcSEkPT_e0fE7B6K_hbrqFOZVYJJCs2tos3yeg62NOPGA7kpvxx5"/>
          <p:cNvPicPr>
            <a:picLocks noChangeAspect="1" noChangeArrowheads="1"/>
          </p:cNvPicPr>
          <p:nvPr/>
        </p:nvPicPr>
        <p:blipFill>
          <a:blip r:embed="rId3" cstate="print"/>
          <a:srcRect/>
          <a:stretch>
            <a:fillRect/>
          </a:stretch>
        </p:blipFill>
        <p:spPr bwMode="auto">
          <a:xfrm>
            <a:off x="251520" y="3140968"/>
            <a:ext cx="4762500" cy="3168352"/>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TOP CHEF SOCIOLÓGICO</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Por ejemplo, si el </a:t>
            </a:r>
            <a:r>
              <a:rPr lang="es-ES" sz="2400" b="1" i="1" u="sng" dirty="0" smtClean="0">
                <a:solidFill>
                  <a:schemeClr val="bg1"/>
                </a:solidFill>
              </a:rPr>
              <a:t>plato con fundamento</a:t>
            </a:r>
            <a:r>
              <a:rPr lang="es-ES" sz="2400" b="1" dirty="0" smtClean="0">
                <a:solidFill>
                  <a:schemeClr val="bg1"/>
                </a:solidFill>
              </a:rPr>
              <a:t> sobre ‘el Estado, la sociedad y la política’ lleva Marx, Weber y Durkheim como ingredientes, tienen que estar en ese plato cada uno de ellos. Podemos conocer, por ejemplo, la receta del sociólogo Bourdieu que usa principalmente a Marx y a Durkheim en dicha cuestión. No se trata de copiar esa receta sino de verla como ejemplo del plato a cocinar. Hay unas tres semanas para elaborarlo y la cuarta semana es para presentarlo al público y al jurado. Mientras tanto, las dificultades, los logros, las sensaciones… se plasman bien en el diario sociológico, bien en forma de diapositiva o video en las clases prácticas y las tutorías formativas de la asignatura.</a:t>
            </a:r>
            <a:endParaRPr lang="es-ES" sz="2400" b="1" dirty="0">
              <a:solidFill>
                <a:schemeClr val="bg1"/>
              </a:solidFill>
            </a:endParaRPr>
          </a:p>
        </p:txBody>
      </p:sp>
      <p:pic>
        <p:nvPicPr>
          <p:cNvPr id="5" name="Picture 2" descr="Una foto de Yo NO voté a Rajoy. Tengo la conciencia tranquila. ¿Y tú?"/>
          <p:cNvPicPr>
            <a:picLocks noChangeAspect="1" noChangeArrowheads="1"/>
          </p:cNvPicPr>
          <p:nvPr/>
        </p:nvPicPr>
        <p:blipFill>
          <a:blip r:embed="rId2" cstate="print"/>
          <a:srcRect/>
          <a:stretch>
            <a:fillRect/>
          </a:stretch>
        </p:blipFill>
        <p:spPr bwMode="auto">
          <a:xfrm>
            <a:off x="0" y="4365104"/>
            <a:ext cx="3838575" cy="2492896"/>
          </a:xfrm>
          <a:prstGeom prst="rect">
            <a:avLst/>
          </a:prstGeom>
          <a:noFill/>
        </p:spPr>
      </p:pic>
      <p:pic>
        <p:nvPicPr>
          <p:cNvPr id="6" name="Picture 2" descr="http://www.stecyl.es/humor/Recetas_Mariano.jpg"/>
          <p:cNvPicPr>
            <a:picLocks noChangeAspect="1" noChangeArrowheads="1"/>
          </p:cNvPicPr>
          <p:nvPr/>
        </p:nvPicPr>
        <p:blipFill>
          <a:blip r:embed="rId3" cstate="print"/>
          <a:srcRect/>
          <a:stretch>
            <a:fillRect/>
          </a:stretch>
        </p:blipFill>
        <p:spPr bwMode="auto">
          <a:xfrm>
            <a:off x="3851920" y="4365104"/>
            <a:ext cx="5292080" cy="2492896"/>
          </a:xfrm>
          <a:prstGeom prst="rect">
            <a:avLst/>
          </a:prstGeom>
          <a:noFill/>
        </p:spPr>
      </p:pic>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accent5"/>
                </a:solidFill>
              </a:rPr>
              <a:t>TOP CHEF SOCIOLÓGICO (26/02/2014)</a:t>
            </a:r>
            <a:endParaRPr lang="es-ES" dirty="0">
              <a:solidFill>
                <a:schemeClr val="accent5"/>
              </a:solidFill>
            </a:endParaRPr>
          </a:p>
        </p:txBody>
      </p:sp>
      <p:sp>
        <p:nvSpPr>
          <p:cNvPr id="3" name="2 Marcador de contenido"/>
          <p:cNvSpPr>
            <a:spLocks noGrp="1"/>
          </p:cNvSpPr>
          <p:nvPr>
            <p:ph idx="1"/>
          </p:nvPr>
        </p:nvSpPr>
        <p:spPr>
          <a:xfrm>
            <a:off x="0" y="620688"/>
            <a:ext cx="9144000" cy="6237312"/>
          </a:xfrm>
        </p:spPr>
        <p:txBody>
          <a:bodyPr>
            <a:normAutofit/>
          </a:bodyPr>
          <a:lstStyle/>
          <a:p>
            <a:pPr algn="just">
              <a:buNone/>
            </a:pPr>
            <a:r>
              <a:rPr lang="es-ES" sz="2400" b="1" dirty="0" smtClean="0">
                <a:solidFill>
                  <a:schemeClr val="bg1"/>
                </a:solidFill>
              </a:rPr>
              <a:t>Como posible plato empírico sugerí varias posibilidades: 1) diseñar una utopía y cómo llegar a ella; 2) contrastar el bienestar en Europa occidental (Estado, economía, sociedad, cultura) de 1945 a la actualidad, con la idea del buen vivir, el socialismo del siglo XXI, la democracia participativa, etcétera, en América Latina (sobre todo, Ecuador, Brasil, Venezuela, Uruguay…) desde 2003 a hoy en día; 3) siendo más breve, lo anterior pero comparando dos países: Noruega (paradigma del modelo nórdico de bienestar) y Ecuador (muestra del diseño del buen vivir), por ejemplo; 4) el desarrollo como ideología y utopía (sugerido por una compañera de la clase) del siglo XX.</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5" descr="C:\Users\user\Desktop\SOCIOLOGÍA POLÍTICA\PRACTICAS\IMÁGENES\26 FEBRERO\20140226_165947.jpg"/>
          <p:cNvPicPr>
            <a:picLocks noChangeAspect="1" noChangeArrowheads="1"/>
          </p:cNvPicPr>
          <p:nvPr/>
        </p:nvPicPr>
        <p:blipFill>
          <a:blip r:embed="rId2" cstate="print"/>
          <a:srcRect/>
          <a:stretch>
            <a:fillRect/>
          </a:stretch>
        </p:blipFill>
        <p:spPr bwMode="auto">
          <a:xfrm>
            <a:off x="1619672" y="4365104"/>
            <a:ext cx="3672408" cy="2492896"/>
          </a:xfrm>
          <a:prstGeom prst="rect">
            <a:avLst/>
          </a:prstGeom>
          <a:noFill/>
        </p:spPr>
      </p:pic>
      <p:pic>
        <p:nvPicPr>
          <p:cNvPr id="5" name="Picture 4" descr="Omayra Santana, de Las Palmas, con el disfraz de Chicote. Foto Twitter"/>
          <p:cNvPicPr>
            <a:picLocks noChangeAspect="1" noChangeArrowheads="1"/>
          </p:cNvPicPr>
          <p:nvPr/>
        </p:nvPicPr>
        <p:blipFill>
          <a:blip r:embed="rId3" cstate="print"/>
          <a:srcRect/>
          <a:stretch>
            <a:fillRect/>
          </a:stretch>
        </p:blipFill>
        <p:spPr bwMode="auto">
          <a:xfrm>
            <a:off x="5868144" y="4365104"/>
            <a:ext cx="2592288" cy="2492896"/>
          </a:xfrm>
          <a:prstGeom prst="rect">
            <a:avLst/>
          </a:prstGeom>
          <a:noFill/>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accent5"/>
                </a:solidFill>
              </a:rPr>
              <a:t>TOP CHEF SOCIOLÓGICO (26/02/2014)</a:t>
            </a:r>
            <a:endParaRPr lang="es-ES" dirty="0">
              <a:solidFill>
                <a:schemeClr val="accent5"/>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Ya que hay miembros del grupo muy dados a la teorización y a recurrir a autores, advierto que a Gordon Ramsey no le gusta para NADA las citas y referencias: quiere DATOS, PROCESOS, RESULTADOS, ENTREVISTAS… NINGUNA CITA O REFERENCIA TEÓRICA. ¡OJO!</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7" descr="C:\Users\user\Desktop\SOCIOLOGÍA POLÍTICA\PRACTICAS\IMÁGENES\26 FEBRERO\20140226_171554.jpg"/>
          <p:cNvPicPr>
            <a:picLocks noChangeAspect="1" noChangeArrowheads="1"/>
          </p:cNvPicPr>
          <p:nvPr/>
        </p:nvPicPr>
        <p:blipFill>
          <a:blip r:embed="rId2" cstate="print"/>
          <a:srcRect/>
          <a:stretch>
            <a:fillRect/>
          </a:stretch>
        </p:blipFill>
        <p:spPr bwMode="auto">
          <a:xfrm>
            <a:off x="251520" y="2492896"/>
            <a:ext cx="4680520" cy="3672408"/>
          </a:xfrm>
          <a:prstGeom prst="rect">
            <a:avLst/>
          </a:prstGeom>
          <a:noFill/>
        </p:spPr>
      </p:pic>
      <p:pic>
        <p:nvPicPr>
          <p:cNvPr id="5" name="Picture 6" descr="C:\Users\user\Desktop\SOCIOLOGÍA POLÍTICA\PRACTICAS\IMÁGENES\26 FEBRERO\20140226_171541.jpg">
            <a:hlinkClick r:id="rId3" action="ppaction://hlinkfile"/>
          </p:cNvPr>
          <p:cNvPicPr>
            <a:picLocks noChangeAspect="1" noChangeArrowheads="1"/>
          </p:cNvPicPr>
          <p:nvPr/>
        </p:nvPicPr>
        <p:blipFill>
          <a:blip r:embed="rId4" cstate="print"/>
          <a:srcRect/>
          <a:stretch>
            <a:fillRect/>
          </a:stretch>
        </p:blipFill>
        <p:spPr bwMode="auto">
          <a:xfrm>
            <a:off x="5148064" y="2492896"/>
            <a:ext cx="3816424" cy="3672408"/>
          </a:xfrm>
          <a:prstGeom prst="rect">
            <a:avLst/>
          </a:prstGeom>
          <a:noFill/>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7030A0"/>
                </a:solidFill>
              </a:rPr>
              <a:t>TOP CHEF SOCIOLÓGICO (12/03/2014)</a:t>
            </a:r>
            <a:endParaRPr lang="es-ES" dirty="0">
              <a:solidFill>
                <a:srgbClr val="7030A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Hoy expusieron dos grupos. Debo confesar que por el momento el primero en hacerlo, el que hizo el plato sobre las </a:t>
            </a:r>
            <a:r>
              <a:rPr lang="es-ES" sz="2800" b="1" u="sng" dirty="0" smtClean="0">
                <a:solidFill>
                  <a:schemeClr val="bg1"/>
                </a:solidFill>
              </a:rPr>
              <a:t>élites locales</a:t>
            </a:r>
            <a:r>
              <a:rPr lang="es-ES" sz="2400" b="1" dirty="0" smtClean="0">
                <a:solidFill>
                  <a:schemeClr val="bg1"/>
                </a:solidFill>
              </a:rPr>
              <a:t>, me ha parecido el más flojo de todo TOP CHEF. No dudo de la experiencia y sabiduría de sus componentes pero sí ofrecieron un trabajo muy muy pero que muy incomestible.</a:t>
            </a:r>
          </a:p>
          <a:p>
            <a:pPr algn="just">
              <a:buNone/>
            </a:pPr>
            <a:r>
              <a:rPr lang="es-ES" sz="2400" b="1" dirty="0" smtClean="0">
                <a:solidFill>
                  <a:schemeClr val="bg1"/>
                </a:solidFill>
              </a:rPr>
              <a:t>Comenzaron con una exposición sobre las elites </a:t>
            </a:r>
          </a:p>
          <a:p>
            <a:pPr algn="just">
              <a:buNone/>
            </a:pPr>
            <a:r>
              <a:rPr lang="es-ES" sz="2400" b="1" dirty="0" smtClean="0">
                <a:solidFill>
                  <a:schemeClr val="bg1"/>
                </a:solidFill>
              </a:rPr>
              <a:t>de poder de C.W. Mills que me recordó muy muy</a:t>
            </a:r>
          </a:p>
          <a:p>
            <a:pPr algn="just">
              <a:buNone/>
            </a:pPr>
            <a:r>
              <a:rPr lang="es-ES" sz="2400" b="1" dirty="0" smtClean="0">
                <a:solidFill>
                  <a:schemeClr val="bg1"/>
                </a:solidFill>
              </a:rPr>
              <a:t>mucho a las explicaciones del profesor Cristino </a:t>
            </a:r>
          </a:p>
          <a:p>
            <a:pPr algn="just">
              <a:buNone/>
            </a:pPr>
            <a:r>
              <a:rPr lang="es-ES" sz="2400" b="1" dirty="0" smtClean="0">
                <a:solidFill>
                  <a:schemeClr val="bg1"/>
                </a:solidFill>
              </a:rPr>
              <a:t>Barroso en </a:t>
            </a:r>
            <a:r>
              <a:rPr lang="es-ES" sz="2400" b="1" dirty="0" smtClean="0">
                <a:solidFill>
                  <a:schemeClr val="bg1"/>
                </a:solidFill>
                <a:hlinkClick r:id="rId2" action="ppaction://hlinkfile"/>
              </a:rPr>
              <a:t>Cambio Social</a:t>
            </a:r>
            <a:r>
              <a:rPr lang="es-ES" sz="2400" b="1" dirty="0" smtClean="0">
                <a:solidFill>
                  <a:schemeClr val="bg1"/>
                </a:solidFill>
              </a:rPr>
              <a:t> el año pasado, e incluso en </a:t>
            </a:r>
            <a:r>
              <a:rPr lang="es-ES" sz="2400" b="1" dirty="0" smtClean="0">
                <a:solidFill>
                  <a:schemeClr val="bg1"/>
                </a:solidFill>
                <a:hlinkClick r:id="rId3" action="ppaction://hlinkfile"/>
              </a:rPr>
              <a:t>Desigualdad Social</a:t>
            </a:r>
            <a:r>
              <a:rPr lang="es-ES" sz="2400" b="1" dirty="0" smtClean="0">
                <a:solidFill>
                  <a:schemeClr val="bg1"/>
                </a:solidFill>
              </a:rPr>
              <a:t> este curso. No digo que se copiaran TODO, pero les sugerí en su momento que se fijaran del libro más en el apartado referido a las elites locales, sobre todo en Texas, para ver similitudes con Canarias. Ni caso. Espero que en el plato empírico mejoren. Lo harán. No les queda otra… </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5" descr="C:\Users\user\Desktop\SOCIOLOGÍA POLÍTICA\PRACTICAS\IMÁGENES\12 MARZO\20140312_164016.jpg"/>
          <p:cNvPicPr>
            <a:picLocks noChangeAspect="1" noChangeArrowheads="1"/>
          </p:cNvPicPr>
          <p:nvPr/>
        </p:nvPicPr>
        <p:blipFill>
          <a:blip r:embed="rId4" cstate="print"/>
          <a:srcRect/>
          <a:stretch>
            <a:fillRect/>
          </a:stretch>
        </p:blipFill>
        <p:spPr bwMode="auto">
          <a:xfrm>
            <a:off x="6372200" y="2276872"/>
            <a:ext cx="2592288" cy="1656184"/>
          </a:xfrm>
          <a:prstGeom prst="rect">
            <a:avLst/>
          </a:prstGeom>
          <a:noFill/>
        </p:spPr>
      </p:pic>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7030A0"/>
                </a:solidFill>
              </a:rPr>
              <a:t>TOP CHEF SOCIOLÓGICO (12/03/2014)</a:t>
            </a:r>
            <a:endParaRPr lang="es-ES" dirty="0">
              <a:solidFill>
                <a:srgbClr val="7030A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La segunda parte de la exposición, relacionada con las elites locales y el pleito insular en Canarias, fue técnicamente nefasta. La idea del video fue colosal, pero el sonido fue horroroso y apenas se entendió. Sugiero que lo repitan. La idea fue buena y espero que lo expresado también, pero la película es MALÍSIMA, incomestible, infumable… Conozco bien a este grupo y sé que lo pueden mejorar… y mucho.</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6" descr="C:\Users\user\Desktop\SOCIOLOGÍA POLÍTICA\PRACTICAS\IMÁGENES\12 MARZO\20140312_164726.jpg">
            <a:hlinkClick r:id="rId2" action="ppaction://hlinkfile"/>
          </p:cNvPr>
          <p:cNvPicPr>
            <a:picLocks noChangeAspect="1" noChangeArrowheads="1"/>
          </p:cNvPicPr>
          <p:nvPr/>
        </p:nvPicPr>
        <p:blipFill>
          <a:blip r:embed="rId3" cstate="print"/>
          <a:srcRect/>
          <a:stretch>
            <a:fillRect/>
          </a:stretch>
        </p:blipFill>
        <p:spPr bwMode="auto">
          <a:xfrm>
            <a:off x="395536" y="3645024"/>
            <a:ext cx="4392488" cy="2664296"/>
          </a:xfrm>
          <a:prstGeom prst="rect">
            <a:avLst/>
          </a:prstGeom>
          <a:noFill/>
        </p:spPr>
      </p:pic>
      <p:pic>
        <p:nvPicPr>
          <p:cNvPr id="5" name="Picture 4" descr="C:\Users\user\Desktop\SOCIOLOGÍA POLÍTICA\PRACTICAS\IMÁGENES\12 MARZO\20140312_164746.jpg">
            <a:hlinkClick r:id="rId4" action="ppaction://hlinkfile"/>
          </p:cNvPr>
          <p:cNvPicPr>
            <a:picLocks noChangeAspect="1" noChangeArrowheads="1"/>
          </p:cNvPicPr>
          <p:nvPr/>
        </p:nvPicPr>
        <p:blipFill>
          <a:blip r:embed="rId5" cstate="print"/>
          <a:srcRect/>
          <a:stretch>
            <a:fillRect/>
          </a:stretch>
        </p:blipFill>
        <p:spPr bwMode="auto">
          <a:xfrm>
            <a:off x="4932040" y="3068960"/>
            <a:ext cx="4211960" cy="2880320"/>
          </a:xfrm>
          <a:prstGeom prst="rect">
            <a:avLst/>
          </a:prstGeom>
          <a:noFill/>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7030A0"/>
                </a:solidFill>
              </a:rPr>
              <a:t>TOP CHEF SOCIOLÓGICO (12/03/2014)</a:t>
            </a:r>
            <a:endParaRPr lang="es-ES" dirty="0">
              <a:solidFill>
                <a:srgbClr val="7030A0"/>
              </a:solidFill>
            </a:endParaRPr>
          </a:p>
        </p:txBody>
      </p:sp>
      <p:sp>
        <p:nvSpPr>
          <p:cNvPr id="3" name="2 Marcador de contenido"/>
          <p:cNvSpPr>
            <a:spLocks noGrp="1"/>
          </p:cNvSpPr>
          <p:nvPr>
            <p:ph idx="1"/>
          </p:nvPr>
        </p:nvSpPr>
        <p:spPr>
          <a:xfrm>
            <a:off x="0" y="620688"/>
            <a:ext cx="9144000" cy="6237312"/>
          </a:xfrm>
        </p:spPr>
        <p:txBody>
          <a:bodyPr>
            <a:normAutofit lnSpcReduction="10000"/>
          </a:bodyPr>
          <a:lstStyle/>
          <a:p>
            <a:pPr algn="just">
              <a:buNone/>
            </a:pPr>
            <a:r>
              <a:rPr lang="es-ES" sz="2400" b="1" dirty="0" smtClean="0">
                <a:solidFill>
                  <a:schemeClr val="bg1"/>
                </a:solidFill>
              </a:rPr>
              <a:t>En definitiva, a este grupo hay que darle una doble oportunidad: mejorar al menos la segunda parte de la presentación (tienen tiempo para ello, ya que el trabajo está hecho: sólo falló la técnica).</a:t>
            </a: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r>
              <a:rPr lang="es-ES" sz="2400" b="1" dirty="0" smtClean="0">
                <a:solidFill>
                  <a:schemeClr val="bg1"/>
                </a:solidFill>
              </a:rPr>
              <a:t>La segunda oportunidad se las dará MASTER CHEF con el plato empírico. Yo sigo con la idea de comparar Texas y Canarias, sobre todo referido a los viejos y los nuevos ricos… pero también les sugerí (y parece que gustó) que compararan elites locales de La Orotava, La Laguna, Santa Cruz y el sur, sin desdeñar otros lugares (isla baja, por ejemplo). O elites entre islas. O elites por composición: política (parlamento), económica (empresarial) y social (milicia, iglesia). Hay mucha fuente (periodística, sobre todo)…</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3" descr="C:\Users\user\Desktop\SOCIOLOGÍA POLÍTICA\PRACTICAS\IMÁGENES\12 MARZO\20140312_164009.jpg"/>
          <p:cNvPicPr>
            <a:picLocks noChangeAspect="1" noChangeArrowheads="1"/>
          </p:cNvPicPr>
          <p:nvPr/>
        </p:nvPicPr>
        <p:blipFill>
          <a:blip r:embed="rId2" cstate="print"/>
          <a:srcRect/>
          <a:stretch>
            <a:fillRect/>
          </a:stretch>
        </p:blipFill>
        <p:spPr bwMode="auto">
          <a:xfrm>
            <a:off x="971600" y="1700808"/>
            <a:ext cx="3631952" cy="1944216"/>
          </a:xfrm>
          <a:prstGeom prst="rect">
            <a:avLst/>
          </a:prstGeom>
          <a:noFill/>
        </p:spPr>
      </p:pic>
      <p:pic>
        <p:nvPicPr>
          <p:cNvPr id="5" name="Picture 7" descr="http://www.jonatandiaz.com/resources/_wsb_326x333_602249_561174190580203_1348125283_n.jpg"/>
          <p:cNvPicPr>
            <a:picLocks noChangeAspect="1" noChangeArrowheads="1"/>
          </p:cNvPicPr>
          <p:nvPr/>
        </p:nvPicPr>
        <p:blipFill>
          <a:blip r:embed="rId3" cstate="print"/>
          <a:srcRect/>
          <a:stretch>
            <a:fillRect/>
          </a:stretch>
        </p:blipFill>
        <p:spPr bwMode="auto">
          <a:xfrm>
            <a:off x="5508104" y="1700808"/>
            <a:ext cx="3105150" cy="2019698"/>
          </a:xfrm>
          <a:prstGeom prst="rect">
            <a:avLst/>
          </a:prstGeom>
          <a:noFill/>
        </p:spPr>
      </p:pic>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7030A0"/>
                </a:solidFill>
              </a:rPr>
              <a:t>TOP CHEF SOCIOLÓGICO (12/03/2014)</a:t>
            </a:r>
            <a:endParaRPr lang="es-ES" dirty="0">
              <a:solidFill>
                <a:srgbClr val="7030A0"/>
              </a:solidFill>
            </a:endParaRPr>
          </a:p>
        </p:txBody>
      </p:sp>
      <p:sp>
        <p:nvSpPr>
          <p:cNvPr id="3" name="2 Marcador de contenido"/>
          <p:cNvSpPr>
            <a:spLocks noGrp="1"/>
          </p:cNvSpPr>
          <p:nvPr>
            <p:ph idx="1"/>
          </p:nvPr>
        </p:nvSpPr>
        <p:spPr>
          <a:xfrm>
            <a:off x="0" y="692696"/>
            <a:ext cx="9144000" cy="6165304"/>
          </a:xfrm>
        </p:spPr>
        <p:txBody>
          <a:bodyPr>
            <a:normAutofit lnSpcReduction="10000"/>
          </a:bodyPr>
          <a:lstStyle/>
          <a:p>
            <a:pPr algn="just">
              <a:buNone/>
            </a:pPr>
            <a:r>
              <a:rPr lang="es-ES" sz="2400" b="1" dirty="0" smtClean="0">
                <a:solidFill>
                  <a:schemeClr val="bg1"/>
                </a:solidFill>
              </a:rPr>
              <a:t>El siguiente plato fue el de </a:t>
            </a:r>
            <a:r>
              <a:rPr lang="es-ES" sz="2800" b="1" u="sng" dirty="0" smtClean="0">
                <a:solidFill>
                  <a:schemeClr val="bg1"/>
                </a:solidFill>
              </a:rPr>
              <a:t>las revoluciones</a:t>
            </a:r>
            <a:r>
              <a:rPr lang="es-ES" sz="2400" b="1" dirty="0" smtClean="0">
                <a:solidFill>
                  <a:schemeClr val="bg1"/>
                </a:solidFill>
              </a:rPr>
              <a:t>. Se notó mucho que se trabajaron los ingredientes e incluso algunos añadidos más… </a:t>
            </a:r>
          </a:p>
          <a:p>
            <a:pPr algn="just">
              <a:buNone/>
            </a:pPr>
            <a:r>
              <a:rPr lang="es-ES" sz="2400" b="1" dirty="0" smtClean="0">
                <a:solidFill>
                  <a:schemeClr val="bg1"/>
                </a:solidFill>
              </a:rPr>
              <a:t>					Hubo algún fallo técnico también que 				merece algunos repasos y retoques.</a:t>
            </a:r>
          </a:p>
          <a:p>
            <a:pPr algn="just">
              <a:buNone/>
            </a:pPr>
            <a:r>
              <a:rPr lang="es-ES" sz="2400" b="1" dirty="0" smtClean="0">
                <a:solidFill>
                  <a:schemeClr val="bg1"/>
                </a:solidFill>
              </a:rPr>
              <a:t>					Plantearon muchas cosas y el público 				mostró cierto interés. Vi cómo muchos </a:t>
            </a:r>
          </a:p>
          <a:p>
            <a:pPr algn="just">
              <a:buNone/>
            </a:pPr>
            <a:r>
              <a:rPr lang="es-ES" sz="2400" b="1" dirty="0" smtClean="0">
                <a:solidFill>
                  <a:schemeClr val="bg1"/>
                </a:solidFill>
              </a:rPr>
              <a:t>					apuntaron la definición de revolución 				como acontecimiento que transforma el 				devenir de la historia, de una sociedad, en términos de ruptura. Pero también supone la aparición de actores sociales y políticos, institucionales o no, que protagonizan tanto el cambio como fin como la transformación como medio… Les sugiero una relectura del último capítulo del manual de Sociología del cambio social, de Piotr Sztompka, dedicado precisamente a la revolución y en el que no aparece como referente ninguno de los dos ingredientes del plato (lo que le da más valor al trabajo del grupo).</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3" descr="C:\Users\user\Desktop\SOCIOLOGÍA POLÍTICA\PRACTICAS\IMÁGENES\12 MARZO\20140312_170427.jpg"/>
          <p:cNvPicPr>
            <a:picLocks noChangeAspect="1" noChangeArrowheads="1"/>
          </p:cNvPicPr>
          <p:nvPr/>
        </p:nvPicPr>
        <p:blipFill>
          <a:blip r:embed="rId2" cstate="print"/>
          <a:srcRect/>
          <a:stretch>
            <a:fillRect/>
          </a:stretch>
        </p:blipFill>
        <p:spPr bwMode="auto">
          <a:xfrm>
            <a:off x="179512" y="1556792"/>
            <a:ext cx="3487936" cy="2327920"/>
          </a:xfrm>
          <a:prstGeom prst="rect">
            <a:avLst/>
          </a:prstGeom>
          <a:noFill/>
        </p:spPr>
      </p:pic>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7030A0"/>
                </a:solidFill>
              </a:rPr>
              <a:t>TOP CHEF SOCIOLÓGICO (12/03/2014)</a:t>
            </a:r>
            <a:endParaRPr lang="es-ES" dirty="0">
              <a:solidFill>
                <a:srgbClr val="7030A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Ya que uno de los puntos de discusión y participación en clase fue el liderazgo en las revoluciones, les sugerí como plato empírico un seguimiento del chavismo en Venezuela (desde sus inicios  a la situación actual). Entre muchas fuentes sugiero las reflexiones de José María Tortosa en su blog (sobreelmundomundial.blogspot.com), donde también aborda, por cierto, otras revoluciones actuales: Ucrania, Túnez, Ecuador, etcétera.</a:t>
            </a:r>
          </a:p>
          <a:p>
            <a:pPr algn="just">
              <a:buNone/>
            </a:pPr>
            <a:endParaRPr lang="es-ES" sz="2400" b="1"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5" descr="C:\Users\user\Desktop\SOCIOLOGÍA POLÍTICA\PRACTICAS\IMÁGENES\12 MARZO\20140312_170512.jpg"/>
          <p:cNvPicPr>
            <a:picLocks noChangeAspect="1" noChangeArrowheads="1"/>
          </p:cNvPicPr>
          <p:nvPr/>
        </p:nvPicPr>
        <p:blipFill>
          <a:blip r:embed="rId2" cstate="print"/>
          <a:srcRect/>
          <a:stretch>
            <a:fillRect/>
          </a:stretch>
        </p:blipFill>
        <p:spPr bwMode="auto">
          <a:xfrm>
            <a:off x="1691680" y="3429000"/>
            <a:ext cx="3456384" cy="2520280"/>
          </a:xfrm>
          <a:prstGeom prst="rect">
            <a:avLst/>
          </a:prstGeom>
          <a:noFill/>
        </p:spPr>
      </p:pic>
      <p:pic>
        <p:nvPicPr>
          <p:cNvPr id="6" name="Picture 4" descr="C:\Users\user\Desktop\SOCIOLOGÍA POLÍTICA\PRACTICAS\IMÁGENES\12 MARZO\20140312_170443.jpg"/>
          <p:cNvPicPr>
            <a:picLocks noChangeAspect="1" noChangeArrowheads="1"/>
          </p:cNvPicPr>
          <p:nvPr/>
        </p:nvPicPr>
        <p:blipFill>
          <a:blip r:embed="rId3" cstate="print"/>
          <a:srcRect/>
          <a:stretch>
            <a:fillRect/>
          </a:stretch>
        </p:blipFill>
        <p:spPr bwMode="auto">
          <a:xfrm>
            <a:off x="5364088" y="3645024"/>
            <a:ext cx="3600400" cy="2592288"/>
          </a:xfrm>
          <a:prstGeom prst="rect">
            <a:avLst/>
          </a:prstGeom>
          <a:noFill/>
        </p:spPr>
      </p:pic>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7030A0"/>
                </a:solidFill>
              </a:rPr>
              <a:t>TOP CHEF SOCIOLÓGICO (12/03/2014)</a:t>
            </a:r>
            <a:endParaRPr lang="es-ES" dirty="0">
              <a:solidFill>
                <a:srgbClr val="7030A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Otro tema sugerente, y que en cierta manera les une a las preocupaciones y ocupaciones de grupos como el de </a:t>
            </a:r>
            <a:r>
              <a:rPr lang="es-ES" sz="2400" b="1" u="sng" dirty="0" smtClean="0">
                <a:solidFill>
                  <a:schemeClr val="bg1"/>
                </a:solidFill>
              </a:rPr>
              <a:t>los movimientos sociales</a:t>
            </a:r>
            <a:r>
              <a:rPr lang="es-ES" sz="2400" b="1" dirty="0" smtClean="0">
                <a:solidFill>
                  <a:schemeClr val="bg1"/>
                </a:solidFill>
              </a:rPr>
              <a:t> y el de </a:t>
            </a:r>
            <a:r>
              <a:rPr lang="es-ES" sz="2400" b="1" u="sng" dirty="0" smtClean="0">
                <a:solidFill>
                  <a:schemeClr val="bg1"/>
                </a:solidFill>
              </a:rPr>
              <a:t>la violencia política</a:t>
            </a:r>
            <a:r>
              <a:rPr lang="es-ES" sz="2400" b="1" dirty="0" smtClean="0">
                <a:solidFill>
                  <a:schemeClr val="bg1"/>
                </a:solidFill>
              </a:rPr>
              <a:t>, es precisamente el tema del uso de las armas, o no, en las revoluciones. Se habló de los fracasos en pequeñas y grandes revoluciones en las que la lucha armada tuvo un protagonismo esencial. También del proceso de independencia de la India, de naturaleza pacífica (con Gandhi como referencia) y que, sin embargo, no acabó con las desigualdades internas de dicha sociedad. Al profesor le recordó sus discusiones y debates en el MOC (y fuera del MOC), de 1979 a 1990, sobre violencia revolucionaria, noviolencia, no-violencia, pacifismo revolucionario…</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5" name="Picture 2" descr="Puça i el general, La. Núm. 0 (nov. 1979)">
            <a:hlinkClick r:id="rId2"/>
          </p:cNvPr>
          <p:cNvPicPr>
            <a:picLocks noChangeAspect="1" noChangeArrowheads="1"/>
          </p:cNvPicPr>
          <p:nvPr/>
        </p:nvPicPr>
        <p:blipFill>
          <a:blip r:embed="rId3" cstate="print"/>
          <a:srcRect/>
          <a:stretch>
            <a:fillRect/>
          </a:stretch>
        </p:blipFill>
        <p:spPr bwMode="auto">
          <a:xfrm>
            <a:off x="2843808" y="5013176"/>
            <a:ext cx="1296144" cy="1512168"/>
          </a:xfrm>
          <a:prstGeom prst="rect">
            <a:avLst/>
          </a:prstGeom>
          <a:noFill/>
        </p:spPr>
      </p:pic>
      <p:pic>
        <p:nvPicPr>
          <p:cNvPr id="6" name="Picture 4" descr="Puça i el general, La. Núm. 59  (febr.-març 1990)">
            <a:hlinkClick r:id="rId4"/>
          </p:cNvPr>
          <p:cNvPicPr>
            <a:picLocks noChangeAspect="1" noChangeArrowheads="1"/>
          </p:cNvPicPr>
          <p:nvPr/>
        </p:nvPicPr>
        <p:blipFill>
          <a:blip r:embed="rId5" cstate="print"/>
          <a:srcRect/>
          <a:stretch>
            <a:fillRect/>
          </a:stretch>
        </p:blipFill>
        <p:spPr bwMode="auto">
          <a:xfrm>
            <a:off x="5652120" y="5013176"/>
            <a:ext cx="1296144" cy="1512168"/>
          </a:xfrm>
          <a:prstGeom prst="rect">
            <a:avLst/>
          </a:prstGeom>
          <a:noFill/>
        </p:spPr>
      </p:pic>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FF0000"/>
                </a:solidFill>
              </a:rPr>
              <a:t>TOP CHEF SOCIOLÓGICO (18/03/2014)</a:t>
            </a:r>
            <a:endParaRPr lang="es-ES" dirty="0">
              <a:solidFill>
                <a:srgbClr val="FF000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Tarde accidentada o </a:t>
            </a:r>
            <a:r>
              <a:rPr lang="es-ES" sz="2400" b="1" i="1" dirty="0" smtClean="0">
                <a:solidFill>
                  <a:schemeClr val="bg1"/>
                </a:solidFill>
              </a:rPr>
              <a:t>incidentada</a:t>
            </a:r>
            <a:r>
              <a:rPr lang="es-ES" sz="2400" b="1" dirty="0" smtClean="0">
                <a:solidFill>
                  <a:schemeClr val="bg1"/>
                </a:solidFill>
              </a:rPr>
              <a:t> (nada que ver con el grupo) en la que se expuso el penúltimo plato, el de los </a:t>
            </a:r>
            <a:r>
              <a:rPr lang="es-ES" sz="2800" b="1" u="sng" dirty="0" smtClean="0">
                <a:solidFill>
                  <a:schemeClr val="bg1"/>
                </a:solidFill>
                <a:hlinkClick r:id="rId2" action="ppaction://hlinkfile"/>
              </a:rPr>
              <a:t>Nacionalismos</a:t>
            </a:r>
            <a:r>
              <a:rPr lang="es-ES" sz="2800" b="1" dirty="0" smtClean="0">
                <a:solidFill>
                  <a:schemeClr val="bg1"/>
                </a:solidFill>
              </a:rPr>
              <a:t>. </a:t>
            </a:r>
          </a:p>
          <a:p>
            <a:pPr algn="just">
              <a:buNone/>
            </a:pPr>
            <a:r>
              <a:rPr lang="es-ES" sz="2400" b="1" dirty="0" smtClean="0">
                <a:solidFill>
                  <a:schemeClr val="bg1"/>
                </a:solidFill>
              </a:rPr>
              <a:t>Tema</a:t>
            </a:r>
            <a:r>
              <a:rPr lang="es-ES" sz="2800" b="1" dirty="0" smtClean="0">
                <a:solidFill>
                  <a:schemeClr val="bg1"/>
                </a:solidFill>
              </a:rPr>
              <a:t> </a:t>
            </a:r>
            <a:r>
              <a:rPr lang="es-ES" sz="2400" b="1" dirty="0" smtClean="0">
                <a:solidFill>
                  <a:schemeClr val="bg1"/>
                </a:solidFill>
              </a:rPr>
              <a:t>apasionante y muy difícil de abordar. Los ingredientes son algo complejos e inicialmente sin experiencias de cocción. Quizá por eso, y por el amplio número de personal en la cocina (eran seis, aunque nombraban cada momento a un tal Jesús, ¿sería el siete?), salieron en realidad dos o tres platos. Me quedo con el conjunto satisfecho.</a:t>
            </a:r>
            <a:endParaRPr lang="es-ES" sz="2400" b="1" i="1"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7" name="Picture 2" descr="C:\Users\user\Desktop\SOCIOLOGÍA POLÍTICA\PRACTICAS\IMÁGENES\18 MARZO\20140318_161259.jpg"/>
          <p:cNvPicPr>
            <a:picLocks noChangeAspect="1" noChangeArrowheads="1"/>
          </p:cNvPicPr>
          <p:nvPr/>
        </p:nvPicPr>
        <p:blipFill>
          <a:blip r:embed="rId3" cstate="print"/>
          <a:srcRect/>
          <a:stretch>
            <a:fillRect/>
          </a:stretch>
        </p:blipFill>
        <p:spPr bwMode="auto">
          <a:xfrm>
            <a:off x="899592" y="3717032"/>
            <a:ext cx="3672408" cy="2376264"/>
          </a:xfrm>
          <a:prstGeom prst="rect">
            <a:avLst/>
          </a:prstGeom>
          <a:noFill/>
        </p:spPr>
      </p:pic>
      <p:pic>
        <p:nvPicPr>
          <p:cNvPr id="8" name="Picture 3" descr="C:\Users\user\Desktop\SOCIOLOGÍA POLÍTICA\PRACTICAS\IMÁGENES\18 MARZO\20140318_161318.jpg"/>
          <p:cNvPicPr>
            <a:picLocks noChangeAspect="1" noChangeArrowheads="1"/>
          </p:cNvPicPr>
          <p:nvPr/>
        </p:nvPicPr>
        <p:blipFill>
          <a:blip r:embed="rId4" cstate="print"/>
          <a:srcRect/>
          <a:stretch>
            <a:fillRect/>
          </a:stretch>
        </p:blipFill>
        <p:spPr bwMode="auto">
          <a:xfrm>
            <a:off x="5004048" y="3717032"/>
            <a:ext cx="3672408" cy="2376264"/>
          </a:xfrm>
          <a:prstGeom prst="rect">
            <a:avLst/>
          </a:prstGeom>
          <a:noFill/>
        </p:spPr>
      </p:pic>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FF0000"/>
                </a:solidFill>
              </a:rPr>
              <a:t>TOP CHEF SOCIOLÓGICO (18/03/2014)</a:t>
            </a:r>
            <a:endParaRPr lang="es-ES" dirty="0">
              <a:solidFill>
                <a:srgbClr val="FF000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Comenzaron con un arduo resumen de la obra de Hobsbawn. Un plato servido lentamente y con muchos tropezones.</a:t>
            </a: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1000" b="1" dirty="0" smtClean="0">
              <a:solidFill>
                <a:schemeClr val="bg1"/>
              </a:solidFill>
            </a:endParaRPr>
          </a:p>
          <a:p>
            <a:pPr algn="just">
              <a:buNone/>
            </a:pPr>
            <a:r>
              <a:rPr lang="es-ES" sz="2400" b="1" dirty="0" smtClean="0">
                <a:solidFill>
                  <a:schemeClr val="bg1"/>
                </a:solidFill>
              </a:rPr>
              <a:t>El siguiente plato fue el de Secundino Delgado, mostrado a través de documental.  </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4" descr="C:\Users\user\Desktop\SOCIOLOGÍA POLÍTICA\PRACTICAS\IMÁGENES\18 MARZO\20140318_161336.jpg"/>
          <p:cNvPicPr>
            <a:picLocks noChangeAspect="1" noChangeArrowheads="1"/>
          </p:cNvPicPr>
          <p:nvPr/>
        </p:nvPicPr>
        <p:blipFill>
          <a:blip r:embed="rId2" cstate="print"/>
          <a:srcRect/>
          <a:stretch>
            <a:fillRect/>
          </a:stretch>
        </p:blipFill>
        <p:spPr bwMode="auto">
          <a:xfrm>
            <a:off x="1043608" y="1628800"/>
            <a:ext cx="2952328" cy="2160240"/>
          </a:xfrm>
          <a:prstGeom prst="rect">
            <a:avLst/>
          </a:prstGeom>
          <a:noFill/>
        </p:spPr>
      </p:pic>
      <p:pic>
        <p:nvPicPr>
          <p:cNvPr id="5" name="Picture 5" descr="C:\Users\user\Desktop\SOCIOLOGÍA POLÍTICA\PRACTICAS\IMÁGENES\18 MARZO\20140318_161448.jpg">
            <a:hlinkClick r:id="rId3" action="ppaction://hlinkfile"/>
          </p:cNvPr>
          <p:cNvPicPr>
            <a:picLocks noChangeAspect="1" noChangeArrowheads="1"/>
          </p:cNvPicPr>
          <p:nvPr/>
        </p:nvPicPr>
        <p:blipFill>
          <a:blip r:embed="rId4" cstate="print"/>
          <a:srcRect/>
          <a:stretch>
            <a:fillRect/>
          </a:stretch>
        </p:blipFill>
        <p:spPr bwMode="auto">
          <a:xfrm>
            <a:off x="4355976" y="4437112"/>
            <a:ext cx="3528392" cy="2276872"/>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TOP CHEF SOCIOLÓGICO</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Este concurso tiene dos fases: una la haremos desde Top Chef sociológico, estilo español, de febrero a marzo. Contaremos con la presencia de un cocinero muy especial y con fundamento, ya que esta primera fase se titula ‘Cocinar con Fundamento’.</a:t>
            </a:r>
          </a:p>
          <a:p>
            <a:pPr lvl="0" algn="just">
              <a:spcBef>
                <a:spcPts val="0"/>
              </a:spcBef>
            </a:pPr>
            <a:r>
              <a:rPr lang="es-ES" sz="2400" b="1" dirty="0" smtClean="0">
                <a:solidFill>
                  <a:schemeClr val="bg1"/>
                </a:solidFill>
              </a:rPr>
              <a:t>Se trata de preparar un plato teórico/reflexivo,</a:t>
            </a:r>
          </a:p>
          <a:p>
            <a:pPr lvl="0" algn="just">
              <a:spcBef>
                <a:spcPts val="0"/>
              </a:spcBef>
            </a:pPr>
            <a:r>
              <a:rPr lang="es-ES" sz="2400" b="1" dirty="0" smtClean="0">
                <a:solidFill>
                  <a:schemeClr val="bg1"/>
                </a:solidFill>
              </a:rPr>
              <a:t>basado en la deconstrucción de autores y enfoques</a:t>
            </a:r>
          </a:p>
          <a:p>
            <a:pPr lvl="0" algn="just">
              <a:spcBef>
                <a:spcPts val="0"/>
              </a:spcBef>
            </a:pPr>
            <a:r>
              <a:rPr lang="es-ES" sz="2400" b="1" dirty="0" smtClean="0">
                <a:solidFill>
                  <a:schemeClr val="bg1"/>
                </a:solidFill>
              </a:rPr>
              <a:t>sobre temas relacionados con la política.</a:t>
            </a:r>
          </a:p>
          <a:p>
            <a:pPr lvl="0" algn="just"/>
            <a:endParaRPr lang="es-ES" sz="2400" b="1" dirty="0">
              <a:solidFill>
                <a:schemeClr val="bg1"/>
              </a:solidFill>
            </a:endParaRPr>
          </a:p>
        </p:txBody>
      </p:sp>
      <p:pic>
        <p:nvPicPr>
          <p:cNvPr id="5" name="Picture 4" descr="https://encrypted-tbn1.gstatic.com/images?q=tbn:ANd9GcSrSWau5Sh1ZfUSPV5HpQwi9B5oNUq0uagKS0NF8BAbDMp9rUwr"/>
          <p:cNvPicPr>
            <a:picLocks noChangeAspect="1" noChangeArrowheads="1"/>
          </p:cNvPicPr>
          <p:nvPr/>
        </p:nvPicPr>
        <p:blipFill>
          <a:blip r:embed="rId2" cstate="print"/>
          <a:srcRect/>
          <a:stretch>
            <a:fillRect/>
          </a:stretch>
        </p:blipFill>
        <p:spPr bwMode="auto">
          <a:xfrm>
            <a:off x="6660232" y="1700808"/>
            <a:ext cx="2483768" cy="1944216"/>
          </a:xfrm>
          <a:prstGeom prst="rect">
            <a:avLst/>
          </a:prstGeom>
          <a:noFill/>
        </p:spPr>
      </p:pic>
      <p:pic>
        <p:nvPicPr>
          <p:cNvPr id="8" name="Picture 6" descr="https://encrypted-tbn3.gstatic.com/images?q=tbn:ANd9GcRTrTpBK8WpNw1_4piHdNyVgMsZxGDSEJ4j1CTs1hiWrxvPufjB"/>
          <p:cNvPicPr>
            <a:picLocks noChangeAspect="1" noChangeArrowheads="1"/>
          </p:cNvPicPr>
          <p:nvPr/>
        </p:nvPicPr>
        <p:blipFill>
          <a:blip r:embed="rId3" cstate="print"/>
          <a:srcRect/>
          <a:stretch>
            <a:fillRect/>
          </a:stretch>
        </p:blipFill>
        <p:spPr bwMode="auto">
          <a:xfrm>
            <a:off x="6804248" y="4149080"/>
            <a:ext cx="1885950" cy="2428875"/>
          </a:xfrm>
          <a:prstGeom prst="rect">
            <a:avLst/>
          </a:prstGeom>
          <a:noFill/>
        </p:spPr>
      </p:pic>
      <p:pic>
        <p:nvPicPr>
          <p:cNvPr id="9" name="Picture 8" descr="http://images.teinteresa.es/tele/Chicote-Angel-Leon-Chef-Antena_TINIMA20130930_0922_18.jpg"/>
          <p:cNvPicPr>
            <a:picLocks noChangeAspect="1" noChangeArrowheads="1"/>
          </p:cNvPicPr>
          <p:nvPr/>
        </p:nvPicPr>
        <p:blipFill>
          <a:blip r:embed="rId4" cstate="print"/>
          <a:srcRect/>
          <a:stretch>
            <a:fillRect/>
          </a:stretch>
        </p:blipFill>
        <p:spPr bwMode="auto">
          <a:xfrm>
            <a:off x="323528" y="3356992"/>
            <a:ext cx="4896544" cy="2808312"/>
          </a:xfrm>
          <a:prstGeom prst="rect">
            <a:avLst/>
          </a:prstGeom>
          <a:noFill/>
        </p:spPr>
      </p:pic>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rgbClr val="FF0000"/>
                </a:solidFill>
              </a:rPr>
              <a:t>TOP CHEF SOCIOLÓGICO (18/03/2014)</a:t>
            </a:r>
            <a:endParaRPr lang="es-ES" dirty="0">
              <a:solidFill>
                <a:srgbClr val="FF0000"/>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El postre fue una presentación de semejanzas</a:t>
            </a:r>
          </a:p>
          <a:p>
            <a:pPr algn="just">
              <a:buNone/>
            </a:pPr>
            <a:r>
              <a:rPr lang="es-ES" sz="2400" b="1" dirty="0" smtClean="0">
                <a:solidFill>
                  <a:schemeClr val="bg1"/>
                </a:solidFill>
              </a:rPr>
              <a:t>y diferencias entre los nacionalismos periféricos</a:t>
            </a:r>
          </a:p>
          <a:p>
            <a:pPr algn="just">
              <a:buNone/>
            </a:pPr>
            <a:r>
              <a:rPr lang="es-ES" sz="2400" b="1" dirty="0" smtClean="0">
                <a:solidFill>
                  <a:schemeClr val="bg1"/>
                </a:solidFill>
              </a:rPr>
              <a:t>en España y el nacionalismo canario. Buen</a:t>
            </a:r>
          </a:p>
          <a:p>
            <a:pPr algn="just">
              <a:buNone/>
            </a:pPr>
            <a:r>
              <a:rPr lang="es-ES" sz="2400" b="1" dirty="0" smtClean="0">
                <a:solidFill>
                  <a:schemeClr val="bg1"/>
                </a:solidFill>
              </a:rPr>
              <a:t>sabor, pero muy discutible y algunos errores</a:t>
            </a:r>
          </a:p>
          <a:p>
            <a:pPr algn="just">
              <a:buNone/>
            </a:pPr>
            <a:r>
              <a:rPr lang="es-ES" sz="2400" b="1" dirty="0" smtClean="0">
                <a:solidFill>
                  <a:schemeClr val="bg1"/>
                </a:solidFill>
              </a:rPr>
              <a:t>subsanables en el trabajo empírico.</a:t>
            </a: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r>
              <a:rPr lang="es-ES" sz="2400" b="1" dirty="0" smtClean="0">
                <a:solidFill>
                  <a:schemeClr val="bg1"/>
                </a:solidFill>
              </a:rPr>
              <a:t>El plato empírico resultante podría ser: 1) trayectoria de Coalición Canaria (¿es un partido nacionalista o regionalista?); 2) comparar el nacionalismo catalán con el canario, por ejemplo; 3) comparar el nacionalismo alemán con el argelino; 4) seguir los acontecimientos en Crimea; etcétera.</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5" name="Picture 6" descr="C:\Users\user\Desktop\SOCIOLOGÍA POLÍTICA\PRACTICAS\IMÁGENES\18 MARZO\20140318_162149.jpg"/>
          <p:cNvPicPr>
            <a:picLocks noChangeAspect="1" noChangeArrowheads="1"/>
          </p:cNvPicPr>
          <p:nvPr/>
        </p:nvPicPr>
        <p:blipFill>
          <a:blip r:embed="rId2" cstate="print"/>
          <a:srcRect/>
          <a:stretch>
            <a:fillRect/>
          </a:stretch>
        </p:blipFill>
        <p:spPr bwMode="auto">
          <a:xfrm>
            <a:off x="1403648" y="2924944"/>
            <a:ext cx="2520280" cy="1728192"/>
          </a:xfrm>
          <a:prstGeom prst="rect">
            <a:avLst/>
          </a:prstGeom>
          <a:noFill/>
        </p:spPr>
      </p:pic>
      <p:pic>
        <p:nvPicPr>
          <p:cNvPr id="6" name="Picture 7" descr="C:\Users\user\Desktop\SOCIOLOGÍA POLÍTICA\PRACTICAS\IMÁGENES\18 MARZO\20140318_163015.jpg">
            <a:hlinkClick r:id="rId3" action="ppaction://hlinkfile"/>
          </p:cNvPr>
          <p:cNvPicPr>
            <a:picLocks noChangeAspect="1" noChangeArrowheads="1"/>
          </p:cNvPicPr>
          <p:nvPr/>
        </p:nvPicPr>
        <p:blipFill>
          <a:blip r:embed="rId4" cstate="print"/>
          <a:srcRect/>
          <a:stretch>
            <a:fillRect/>
          </a:stretch>
        </p:blipFill>
        <p:spPr bwMode="auto">
          <a:xfrm>
            <a:off x="6300192" y="836712"/>
            <a:ext cx="2664296" cy="1944216"/>
          </a:xfrm>
          <a:prstGeom prst="rect">
            <a:avLst/>
          </a:prstGeom>
          <a:noFill/>
        </p:spPr>
      </p:pic>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(26/03/2014)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Por fin ha terminado Top Chef sociológico. La última presentación fue el plato de </a:t>
            </a:r>
            <a:r>
              <a:rPr lang="es-ES" sz="2800" b="1" u="sng" dirty="0" smtClean="0">
                <a:solidFill>
                  <a:schemeClr val="bg1"/>
                </a:solidFill>
                <a:hlinkClick r:id="rId2" action="ppaction://hlinkfile"/>
              </a:rPr>
              <a:t>Opinión pública y comportamiento político</a:t>
            </a:r>
            <a:r>
              <a:rPr lang="es-ES" sz="2400" b="1" dirty="0" smtClean="0">
                <a:solidFill>
                  <a:schemeClr val="bg1"/>
                </a:solidFill>
              </a:rPr>
              <a:t>. </a:t>
            </a:r>
          </a:p>
          <a:p>
            <a:pPr algn="just">
              <a:buNone/>
            </a:pPr>
            <a:r>
              <a:rPr lang="es-ES" sz="2400" b="1" dirty="0" smtClean="0">
                <a:solidFill>
                  <a:schemeClr val="bg1"/>
                </a:solidFill>
              </a:rPr>
              <a:t>Un plato difícil en el que hemos visto a las cocineras agarradas todo momento al recetario… </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2" descr="C:\Users\user\Desktop\SOCIOLOGÍA POLÍTICA\PRACTICAS\TOP CHEF\IMÁGENES TOP CHEF\TOP CHEF 26M\20140326_164223.jpg"/>
          <p:cNvPicPr>
            <a:picLocks noChangeAspect="1" noChangeArrowheads="1"/>
          </p:cNvPicPr>
          <p:nvPr/>
        </p:nvPicPr>
        <p:blipFill>
          <a:blip r:embed="rId3" cstate="print"/>
          <a:srcRect/>
          <a:stretch>
            <a:fillRect/>
          </a:stretch>
        </p:blipFill>
        <p:spPr bwMode="auto">
          <a:xfrm>
            <a:off x="323528" y="2564904"/>
            <a:ext cx="3888432" cy="2592288"/>
          </a:xfrm>
          <a:prstGeom prst="rect">
            <a:avLst/>
          </a:prstGeom>
          <a:noFill/>
        </p:spPr>
      </p:pic>
      <p:pic>
        <p:nvPicPr>
          <p:cNvPr id="5" name="Picture 3" descr="C:\Users\user\Desktop\SOCIOLOGÍA POLÍTICA\PRACTICAS\TOP CHEF\IMÁGENES TOP CHEF\TOP CHEF 26M\20140326_164236.jpg"/>
          <p:cNvPicPr>
            <a:picLocks noChangeAspect="1" noChangeArrowheads="1"/>
          </p:cNvPicPr>
          <p:nvPr/>
        </p:nvPicPr>
        <p:blipFill>
          <a:blip r:embed="rId4" cstate="print"/>
          <a:srcRect/>
          <a:stretch>
            <a:fillRect/>
          </a:stretch>
        </p:blipFill>
        <p:spPr bwMode="auto">
          <a:xfrm>
            <a:off x="4644008" y="3140968"/>
            <a:ext cx="4136008" cy="2736304"/>
          </a:xfrm>
          <a:prstGeom prst="rect">
            <a:avLst/>
          </a:prstGeom>
          <a:noFill/>
        </p:spPr>
      </p:pic>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(26/03/2014)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Evidentemente el final de la presentación del plato podría ser muy bien el principio del plato a hacer para Máster Chef… O seguir una noticia o un acontecimiento, comparando dos medios. O contestar a las dos preguntas finales, con ejemplos, claro…</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6" name="Picture 4" descr="C:\Users\user\Desktop\SOCIOLOGÍA POLÍTICA\PRACTICAS\TOP CHEF\IMÁGENES TOP CHEF\TOP CHEF 26M\20140326_164241.jpg"/>
          <p:cNvPicPr>
            <a:picLocks noChangeAspect="1" noChangeArrowheads="1"/>
          </p:cNvPicPr>
          <p:nvPr/>
        </p:nvPicPr>
        <p:blipFill>
          <a:blip r:embed="rId2" cstate="print"/>
          <a:srcRect/>
          <a:stretch>
            <a:fillRect/>
          </a:stretch>
        </p:blipFill>
        <p:spPr bwMode="auto">
          <a:xfrm>
            <a:off x="323528" y="2564904"/>
            <a:ext cx="4104456" cy="2808312"/>
          </a:xfrm>
          <a:prstGeom prst="rect">
            <a:avLst/>
          </a:prstGeom>
          <a:noFill/>
        </p:spPr>
      </p:pic>
      <p:pic>
        <p:nvPicPr>
          <p:cNvPr id="7" name="Picture 5" descr="C:\Users\user\Desktop\SOCIOLOGÍA POLÍTICA\PRACTICAS\TOP CHEF\IMÁGENES TOP CHEF\TOP CHEF 26M\20140326_164304.jpg"/>
          <p:cNvPicPr>
            <a:picLocks noChangeAspect="1" noChangeArrowheads="1"/>
          </p:cNvPicPr>
          <p:nvPr/>
        </p:nvPicPr>
        <p:blipFill>
          <a:blip r:embed="rId3" cstate="print"/>
          <a:srcRect/>
          <a:stretch>
            <a:fillRect/>
          </a:stretch>
        </p:blipFill>
        <p:spPr bwMode="auto">
          <a:xfrm>
            <a:off x="4499992" y="2564904"/>
            <a:ext cx="4464496" cy="2808312"/>
          </a:xfrm>
          <a:prstGeom prst="rect">
            <a:avLst/>
          </a:prstGeom>
          <a:noFill/>
        </p:spPr>
      </p:pic>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620688"/>
          </a:xfrm>
        </p:spPr>
        <p:txBody>
          <a:bodyPr>
            <a:normAutofit fontScale="90000"/>
          </a:bodyPr>
          <a:lstStyle/>
          <a:p>
            <a:r>
              <a:rPr lang="es-ES" b="1" dirty="0" smtClean="0">
                <a:solidFill>
                  <a:schemeClr val="bg1"/>
                </a:solidFill>
              </a:rPr>
              <a:t>TOP CHEF SOCIOLÓGICO (26/03/2014)</a:t>
            </a:r>
            <a:endParaRPr lang="es-ES" dirty="0">
              <a:solidFill>
                <a:schemeClr val="bg1"/>
              </a:solidFill>
            </a:endParaRPr>
          </a:p>
        </p:txBody>
      </p:sp>
      <p:sp>
        <p:nvSpPr>
          <p:cNvPr id="3" name="2 Marcador de contenido"/>
          <p:cNvSpPr>
            <a:spLocks noGrp="1"/>
          </p:cNvSpPr>
          <p:nvPr>
            <p:ph idx="1"/>
          </p:nvPr>
        </p:nvSpPr>
        <p:spPr>
          <a:xfrm>
            <a:off x="0" y="692696"/>
            <a:ext cx="9144000" cy="6165304"/>
          </a:xfrm>
        </p:spPr>
        <p:txBody>
          <a:bodyPr>
            <a:normAutofit/>
          </a:bodyPr>
          <a:lstStyle/>
          <a:p>
            <a:pPr algn="just">
              <a:buNone/>
            </a:pPr>
            <a:r>
              <a:rPr lang="es-ES" sz="2400" b="1" dirty="0" smtClean="0">
                <a:solidFill>
                  <a:schemeClr val="bg1"/>
                </a:solidFill>
              </a:rPr>
              <a:t>Ha sido una dura experiencia. Espero que se haya aprendido mucho y ahora estén con ganas de emprender… Mucho ánimo y a ganar…</a:t>
            </a: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endParaRPr lang="es-ES" sz="2400" b="1" dirty="0" smtClean="0">
              <a:solidFill>
                <a:schemeClr val="bg1"/>
              </a:solidFill>
            </a:endParaRPr>
          </a:p>
          <a:p>
            <a:pPr algn="just">
              <a:buNone/>
            </a:pPr>
            <a:r>
              <a:rPr lang="es-ES" sz="2400" b="1" dirty="0" smtClean="0">
                <a:solidFill>
                  <a:schemeClr val="bg1"/>
                </a:solidFill>
              </a:rPr>
              <a:t>De momento yo creo que los DOS PUNTOS están garantizados por todos los platos.</a:t>
            </a:r>
          </a:p>
          <a:p>
            <a:pPr algn="just">
              <a:buNone/>
            </a:pPr>
            <a:r>
              <a:rPr lang="es-ES" sz="2400" b="1" dirty="0" smtClean="0">
                <a:solidFill>
                  <a:schemeClr val="bg1"/>
                </a:solidFill>
              </a:rPr>
              <a:t>Así que… MUCHAS GRACIAS y… A COMPARAR SIN PARAR…</a:t>
            </a: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a:p>
            <a:pPr algn="just">
              <a:buNone/>
            </a:pPr>
            <a:endParaRPr lang="es-ES" sz="2400" b="1" u="sng" dirty="0" smtClean="0">
              <a:solidFill>
                <a:schemeClr val="bg1"/>
              </a:solidFill>
            </a:endParaRPr>
          </a:p>
        </p:txBody>
      </p:sp>
      <p:pic>
        <p:nvPicPr>
          <p:cNvPr id="4" name="Picture 6" descr="C:\Users\user\Desktop\SOCIOLOGÍA POLÍTICA\PRACTICAS\TOP CHEF\IMÁGENES TOP CHEF\TOP CHEF 26M\20140326_164317.jpg"/>
          <p:cNvPicPr>
            <a:picLocks noChangeAspect="1" noChangeArrowheads="1"/>
          </p:cNvPicPr>
          <p:nvPr/>
        </p:nvPicPr>
        <p:blipFill>
          <a:blip r:embed="rId2" cstate="print"/>
          <a:srcRect/>
          <a:stretch>
            <a:fillRect/>
          </a:stretch>
        </p:blipFill>
        <p:spPr bwMode="auto">
          <a:xfrm>
            <a:off x="179512" y="1484784"/>
            <a:ext cx="5688632" cy="3312368"/>
          </a:xfrm>
          <a:prstGeom prst="rect">
            <a:avLst/>
          </a:prstGeom>
          <a:noFill/>
        </p:spPr>
      </p:pic>
      <p:pic>
        <p:nvPicPr>
          <p:cNvPr id="2051" name="Picture 3" descr="C:\Users\user\Desktop\SOCIOLOGÍA POLÍTICA\PRACTICAS\TOP CHEF\IMÁGENES TOP CHEF\PRIMEROS DÍAS\20140220_111354.jpg"/>
          <p:cNvPicPr>
            <a:picLocks noChangeAspect="1" noChangeArrowheads="1"/>
          </p:cNvPicPr>
          <p:nvPr/>
        </p:nvPicPr>
        <p:blipFill>
          <a:blip r:embed="rId3" cstate="print"/>
          <a:srcRect/>
          <a:stretch>
            <a:fillRect/>
          </a:stretch>
        </p:blipFill>
        <p:spPr bwMode="auto">
          <a:xfrm>
            <a:off x="5868144" y="1700808"/>
            <a:ext cx="3275856" cy="2952328"/>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TOP CHEF SOCIOLÓGICO</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lnSpcReduction="10000"/>
          </a:bodyPr>
          <a:lstStyle/>
          <a:p>
            <a:pPr lvl="0" algn="just"/>
            <a:r>
              <a:rPr lang="es-ES" sz="2400" b="1" dirty="0" smtClean="0">
                <a:solidFill>
                  <a:schemeClr val="bg1"/>
                </a:solidFill>
              </a:rPr>
              <a:t>Para la segunda fase tendrán nuestros concursantes que desplazarse a la Meca de la Sociología, USA, y participar en Máster Chef Sociológico con mi entrañable amigo Gordon Ramsey. Será una prueba dura y empírica, ya que se trata de demostrar su sabiduría para aplicar análisis comparativo de sistemas políticos y de formas de participación ciudadana. Se llama esta fase ‘Comparar sin parar’ y transcurrirá entre abril y mayo.</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r>
              <a:rPr lang="es-ES" sz="2400" b="1" dirty="0" smtClean="0">
                <a:solidFill>
                  <a:schemeClr val="bg1"/>
                </a:solidFill>
              </a:rPr>
              <a:t>Cada una de estas fases tiene una evaluación máxima de DOS puntos. Quienes obtengan la máxima puntuación final (TRES/CUATRO) serán nuestro TOP/Máster/Chef sociológico del curso 2013/2014. Por el mero hecho de participar ya tiene cada estudiante UN PUNTO.</a:t>
            </a:r>
            <a:endParaRPr lang="es-ES" sz="2400" b="1" dirty="0">
              <a:solidFill>
                <a:schemeClr val="bg1"/>
              </a:solidFill>
            </a:endParaRPr>
          </a:p>
        </p:txBody>
      </p:sp>
      <p:pic>
        <p:nvPicPr>
          <p:cNvPr id="5" name="Picture 6" descr="http://perthfood.blog.com/files/2011/02/mcusa.jpg"/>
          <p:cNvPicPr>
            <a:picLocks noChangeAspect="1" noChangeArrowheads="1"/>
          </p:cNvPicPr>
          <p:nvPr/>
        </p:nvPicPr>
        <p:blipFill>
          <a:blip r:embed="rId2" cstate="print"/>
          <a:srcRect/>
          <a:stretch>
            <a:fillRect/>
          </a:stretch>
        </p:blipFill>
        <p:spPr bwMode="auto">
          <a:xfrm>
            <a:off x="2339752" y="2564904"/>
            <a:ext cx="4953000" cy="2376264"/>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TOP CHEF SOCIOLÓGICO</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Tienen que apuntarse YA para establecer los grupos. Quienes no se apunten o sean excluidos por otras circunstancias (no asistencia a clase, por ejemplo) van directamente al EXAMEN…</a:t>
            </a:r>
          </a:p>
          <a:p>
            <a:pPr lvl="0" algn="just"/>
            <a:r>
              <a:rPr lang="es-ES" sz="2400" b="1" dirty="0" smtClean="0">
                <a:solidFill>
                  <a:schemeClr val="bg1"/>
                </a:solidFill>
              </a:rPr>
              <a:t>Entre la primera y la segunda fase se puede cambiar de grupo, </a:t>
            </a:r>
            <a:r>
              <a:rPr lang="es-ES" b="1" dirty="0" smtClean="0">
                <a:solidFill>
                  <a:schemeClr val="bg1"/>
                </a:solidFill>
              </a:rPr>
              <a:t>NUNCA ANTES…</a:t>
            </a:r>
            <a:endParaRPr lang="es-ES" b="1" dirty="0">
              <a:solidFill>
                <a:schemeClr val="bg1"/>
              </a:solidFill>
            </a:endParaRPr>
          </a:p>
        </p:txBody>
      </p:sp>
      <p:pic>
        <p:nvPicPr>
          <p:cNvPr id="5" name="Picture 2" descr="http://cdn5.placeralplato.com/wp-content/blogs.dir/32/files/2013/09/top-chef-concursantes.jpg"/>
          <p:cNvPicPr>
            <a:picLocks noChangeAspect="1" noChangeArrowheads="1"/>
          </p:cNvPicPr>
          <p:nvPr/>
        </p:nvPicPr>
        <p:blipFill>
          <a:blip r:embed="rId2" cstate="print"/>
          <a:srcRect/>
          <a:stretch>
            <a:fillRect/>
          </a:stretch>
        </p:blipFill>
        <p:spPr bwMode="auto">
          <a:xfrm>
            <a:off x="611560" y="2609528"/>
            <a:ext cx="7776864" cy="4248472"/>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TOP CHEF SOCIOLÓGICO</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r>
              <a:rPr lang="es-ES" sz="2400" b="1" dirty="0" smtClean="0">
                <a:solidFill>
                  <a:schemeClr val="bg1"/>
                </a:solidFill>
              </a:rPr>
              <a:t>CRITERIOS PARA FORMAR LOS GRUPOS:</a:t>
            </a:r>
          </a:p>
          <a:p>
            <a:pPr lvl="0" algn="just"/>
            <a:r>
              <a:rPr lang="es-ES" sz="2400" b="1" dirty="0" smtClean="0">
                <a:solidFill>
                  <a:schemeClr val="bg1"/>
                </a:solidFill>
              </a:rPr>
              <a:t>Voluntariamente: hasta llegar a 5 miembros como máximo.</a:t>
            </a:r>
          </a:p>
          <a:p>
            <a:pPr lvl="0" algn="just"/>
            <a:r>
              <a:rPr lang="es-ES" sz="2400" b="1" dirty="0" smtClean="0">
                <a:solidFill>
                  <a:schemeClr val="bg1"/>
                </a:solidFill>
              </a:rPr>
              <a:t>Eligiendo tema o plato: se constituyen los grupos según preferencias.</a:t>
            </a:r>
          </a:p>
          <a:p>
            <a:pPr lvl="0" algn="just"/>
            <a:r>
              <a:rPr lang="es-ES" sz="2400" b="1" dirty="0" smtClean="0">
                <a:solidFill>
                  <a:schemeClr val="bg1"/>
                </a:solidFill>
              </a:rPr>
              <a:t>Aleatoriamente: por signo zodiacal; por apellidos…, hasta llegar a 5.</a:t>
            </a:r>
          </a:p>
          <a:p>
            <a:pPr lvl="0" algn="just"/>
            <a:r>
              <a:rPr lang="es-ES" sz="2400" b="1" dirty="0" smtClean="0">
                <a:solidFill>
                  <a:schemeClr val="bg1"/>
                </a:solidFill>
              </a:rPr>
              <a:t>¿Lo hacemos?</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r>
              <a:rPr lang="es-ES" sz="2400" b="1" dirty="0" smtClean="0">
                <a:solidFill>
                  <a:schemeClr val="accent6">
                    <a:lumMod val="50000"/>
                  </a:schemeClr>
                </a:solidFill>
              </a:rPr>
              <a:t>¡COMENZAMOS!</a:t>
            </a:r>
          </a:p>
        </p:txBody>
      </p:sp>
      <p:pic>
        <p:nvPicPr>
          <p:cNvPr id="6" name="Picture 2" descr="https://encrypted-tbn1.gstatic.com/images?q=tbn:ANd9GcTlb4wq4ncF9v5nWZBQxUD0Z_fGc9TWkzt9AD3bXKDXsnp12rt_"/>
          <p:cNvPicPr>
            <a:picLocks noChangeAspect="1" noChangeArrowheads="1"/>
          </p:cNvPicPr>
          <p:nvPr/>
        </p:nvPicPr>
        <p:blipFill>
          <a:blip r:embed="rId2" cstate="print"/>
          <a:srcRect/>
          <a:stretch>
            <a:fillRect/>
          </a:stretch>
        </p:blipFill>
        <p:spPr bwMode="auto">
          <a:xfrm>
            <a:off x="683568" y="2852936"/>
            <a:ext cx="3312368" cy="2376264"/>
          </a:xfrm>
          <a:prstGeom prst="rect">
            <a:avLst/>
          </a:prstGeom>
          <a:noFill/>
        </p:spPr>
      </p:pic>
      <p:pic>
        <p:nvPicPr>
          <p:cNvPr id="7" name="Picture 14" descr="https://encrypted-tbn0.gstatic.com/images?q=tbn:ANd9GcR0ZuVvSBtlzxJB35fUKSKcX7wxAViNdghOfuYXyftFaWe29seTRw"/>
          <p:cNvPicPr>
            <a:picLocks noChangeAspect="1" noChangeArrowheads="1"/>
          </p:cNvPicPr>
          <p:nvPr/>
        </p:nvPicPr>
        <p:blipFill>
          <a:blip r:embed="rId3" cstate="print"/>
          <a:srcRect/>
          <a:stretch>
            <a:fillRect/>
          </a:stretch>
        </p:blipFill>
        <p:spPr bwMode="auto">
          <a:xfrm>
            <a:off x="4644008" y="2420888"/>
            <a:ext cx="4032448" cy="2783955"/>
          </a:xfrm>
          <a:prstGeom prst="rect">
            <a:avLst/>
          </a:prstGeom>
          <a:noFill/>
        </p:spPr>
      </p:pic>
      <p:pic>
        <p:nvPicPr>
          <p:cNvPr id="8" name="Picture 4" descr="https://encrypted-tbn1.gstatic.com/images?q=tbn:ANd9GcSrSWau5Sh1ZfUSPV5HpQwi9B5oNUq0uagKS0NF8BAbDMp9rUwr"/>
          <p:cNvPicPr>
            <a:picLocks noChangeAspect="1" noChangeArrowheads="1"/>
          </p:cNvPicPr>
          <p:nvPr/>
        </p:nvPicPr>
        <p:blipFill>
          <a:blip r:embed="rId4" cstate="print"/>
          <a:srcRect/>
          <a:stretch>
            <a:fillRect/>
          </a:stretch>
        </p:blipFill>
        <p:spPr bwMode="auto">
          <a:xfrm>
            <a:off x="3491880" y="5445224"/>
            <a:ext cx="2699792" cy="1224136"/>
          </a:xfrm>
          <a:prstGeom prst="rect">
            <a:avLst/>
          </a:prstGeom>
          <a:noFill/>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ema de Office">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1405</TotalTime>
  <Words>4380</Words>
  <Application>Microsoft Office PowerPoint</Application>
  <PresentationFormat>Presentación en pantalla (4:3)</PresentationFormat>
  <Paragraphs>440</Paragraphs>
  <Slides>63</Slides>
  <Notes>1</Notes>
  <HiddenSlides>0</HiddenSlides>
  <MMClips>0</MMClips>
  <ScaleCrop>false</ScaleCrop>
  <HeadingPairs>
    <vt:vector size="4" baseType="variant">
      <vt:variant>
        <vt:lpstr>Tema</vt:lpstr>
      </vt:variant>
      <vt:variant>
        <vt:i4>1</vt:i4>
      </vt:variant>
      <vt:variant>
        <vt:lpstr>Títulos de diapositiva</vt:lpstr>
      </vt:variant>
      <vt:variant>
        <vt:i4>63</vt:i4>
      </vt:variant>
    </vt:vector>
  </HeadingPairs>
  <TitlesOfParts>
    <vt:vector size="64" baseType="lpstr">
      <vt:lpstr>Tema de Office</vt:lpstr>
      <vt:lpstr>TOP CHEF SOCIOLÓGICO</vt:lpstr>
      <vt:lpstr>TOP CHEF SOCIOLÓGICO</vt:lpstr>
      <vt:lpstr>Diapositiva 3</vt:lpstr>
      <vt:lpstr>TOP CHEF SOCIOLÓGICO</vt:lpstr>
      <vt:lpstr>TOP CHEF SOCIOLÓGICO</vt:lpstr>
      <vt:lpstr>TOP CHEF SOCIOLÓGICO</vt:lpstr>
      <vt:lpstr>TOP CHEF SOCIOLÓGICO</vt:lpstr>
      <vt:lpstr>TOP CHEF SOCIOLÓGICO</vt:lpstr>
      <vt:lpstr>TOP CHEF SOCIOLÓGICO</vt:lpstr>
      <vt:lpstr>TOP CHEF SOCIOLÓGICO, 29/01/2014</vt:lpstr>
      <vt:lpstr>TOP CHEF SOCIOLÓGICO, 29/01/2014</vt:lpstr>
      <vt:lpstr>TOP CHEF SOCIOLÓGICO, 29/01/2014</vt:lpstr>
      <vt:lpstr>TOP CHEF SOCIOLÓGICO, 29/01/2014</vt:lpstr>
      <vt:lpstr>TOP CHEF SOCIOLÓGICO, 29/01/2014</vt:lpstr>
      <vt:lpstr>TOP CHEF SOCIOLÓGICO (05/02/2014)</vt:lpstr>
      <vt:lpstr>TOP CHEF SOCIOLÓGICO (05/02/2014)</vt:lpstr>
      <vt:lpstr>TOP CHEF SOCIOLÓGICO (05/02/2014)</vt:lpstr>
      <vt:lpstr>TOP CHEF SOCIOLÓGICO (05/02/2014)</vt:lpstr>
      <vt:lpstr>TOP CHEF SOCIOLÓGICO (05/02/2014)</vt:lpstr>
      <vt:lpstr>TOP CHEF SOCIOLÓGICO (05/02/2014)</vt:lpstr>
      <vt:lpstr>TOP CHEF SOCIOLÓGICO (12/02/2014)</vt:lpstr>
      <vt:lpstr>TOP CHEF SOCIOLÓGICO (12/02/2014)</vt:lpstr>
      <vt:lpstr>TOP CHEF SOCIOLÓGICO (19/02/2014)</vt:lpstr>
      <vt:lpstr>TOP CHEF SOCIOLÓGICO (19/02/2014)</vt:lpstr>
      <vt:lpstr>TOP CHEF SOCIOLÓGICO (19/02/2014)</vt:lpstr>
      <vt:lpstr>TOP CHEF SOCIOLÓGICO (19/02/2014)</vt:lpstr>
      <vt:lpstr>TOP CHEF SOCIOLÓGICO (19/02/2014)</vt:lpstr>
      <vt:lpstr>TOP CHEF SOCIOLÓGICO (19/02/2014)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(25/02/2014)</vt:lpstr>
      <vt:lpstr>TOP CHEF SOCIOLÓGICO (26/02/2014)</vt:lpstr>
      <vt:lpstr>TOP CHEF SOCIOLÓGICO (26/02/2014)</vt:lpstr>
      <vt:lpstr>TOP CHEF SOCIOLÓGICO (26/02/2014)</vt:lpstr>
      <vt:lpstr>TOP CHEF SOCIOLÓGICO (26/02/2014)</vt:lpstr>
      <vt:lpstr>TOP CHEF SOCIOLÓGICO (26/02/2014)</vt:lpstr>
      <vt:lpstr>TOP CHEF SOCIOLÓGICO (12/03/2014)</vt:lpstr>
      <vt:lpstr>TOP CHEF SOCIOLÓGICO (12/03/2014)</vt:lpstr>
      <vt:lpstr>TOP CHEF SOCIOLÓGICO (12/03/2014)</vt:lpstr>
      <vt:lpstr>TOP CHEF SOCIOLÓGICO (12/03/2014)</vt:lpstr>
      <vt:lpstr>TOP CHEF SOCIOLÓGICO (12/03/2014)</vt:lpstr>
      <vt:lpstr>TOP CHEF SOCIOLÓGICO (12/03/2014)</vt:lpstr>
      <vt:lpstr>TOP CHEF SOCIOLÓGICO (18/03/2014)</vt:lpstr>
      <vt:lpstr>TOP CHEF SOCIOLÓGICO (18/03/2014)</vt:lpstr>
      <vt:lpstr>TOP CHEF SOCIOLÓGICO (18/03/2014)</vt:lpstr>
      <vt:lpstr>TOP CHEF SOCIOLÓGICO (26/03/2014)</vt:lpstr>
      <vt:lpstr>TOP CHEF SOCIOLÓGICO (26/03/2014)</vt:lpstr>
      <vt:lpstr>TOP CHEF SOCIOLÓGICO (26/03/2014)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MOVIMIENTOS SOCIALES</dc:title>
  <dc:creator>Windows User</dc:creator>
  <cp:lastModifiedBy>user</cp:lastModifiedBy>
  <cp:revision>298</cp:revision>
  <dcterms:created xsi:type="dcterms:W3CDTF">2011-09-11T09:31:42Z</dcterms:created>
  <dcterms:modified xsi:type="dcterms:W3CDTF">2014-04-30T11:16:08Z</dcterms:modified>
</cp:coreProperties>
</file>