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28" r:id="rId3"/>
    <p:sldId id="318" r:id="rId4"/>
    <p:sldId id="317" r:id="rId5"/>
    <p:sldId id="320" r:id="rId6"/>
    <p:sldId id="324" r:id="rId7"/>
    <p:sldId id="329" r:id="rId8"/>
    <p:sldId id="322" r:id="rId9"/>
    <p:sldId id="325" r:id="rId10"/>
    <p:sldId id="323" r:id="rId11"/>
    <p:sldId id="327" r:id="rId12"/>
    <p:sldId id="326" r:id="rId13"/>
    <p:sldId id="330" r:id="rId14"/>
    <p:sldId id="334" r:id="rId15"/>
    <p:sldId id="331" r:id="rId16"/>
    <p:sldId id="332" r:id="rId17"/>
    <p:sldId id="333" r:id="rId18"/>
    <p:sldId id="345" r:id="rId19"/>
    <p:sldId id="336" r:id="rId20"/>
    <p:sldId id="337" r:id="rId21"/>
    <p:sldId id="340" r:id="rId22"/>
    <p:sldId id="343" r:id="rId23"/>
    <p:sldId id="339" r:id="rId24"/>
    <p:sldId id="344" r:id="rId25"/>
    <p:sldId id="346" r:id="rId26"/>
    <p:sldId id="356" r:id="rId27"/>
    <p:sldId id="341" r:id="rId28"/>
    <p:sldId id="352" r:id="rId29"/>
    <p:sldId id="350" r:id="rId30"/>
    <p:sldId id="351" r:id="rId31"/>
    <p:sldId id="355" r:id="rId32"/>
    <p:sldId id="361" r:id="rId33"/>
    <p:sldId id="362" r:id="rId34"/>
    <p:sldId id="367" r:id="rId35"/>
    <p:sldId id="368" r:id="rId36"/>
    <p:sldId id="370" r:id="rId37"/>
    <p:sldId id="360" r:id="rId38"/>
    <p:sldId id="364" r:id="rId39"/>
    <p:sldId id="365" r:id="rId40"/>
    <p:sldId id="373" r:id="rId41"/>
    <p:sldId id="371" r:id="rId42"/>
    <p:sldId id="372" r:id="rId43"/>
    <p:sldId id="378" r:id="rId44"/>
    <p:sldId id="374" r:id="rId45"/>
    <p:sldId id="377" r:id="rId46"/>
    <p:sldId id="375" r:id="rId47"/>
    <p:sldId id="379" r:id="rId48"/>
    <p:sldId id="380" r:id="rId49"/>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0"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73EB20E-2702-466E-AFC8-57E5F3E72E60}" type="datetimeFigureOut">
              <a:rPr lang="es-ES" smtClean="0"/>
              <a:pPr/>
              <a:t>08/05/2014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D4C1F9-F221-495B-9011-8B749BD26E3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3EB20E-2702-466E-AFC8-57E5F3E72E60}" type="datetimeFigureOut">
              <a:rPr lang="es-ES" smtClean="0"/>
              <a:pPr/>
              <a:t>08/05/2014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D4C1F9-F221-495B-9011-8B749BD26E3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3EB20E-2702-466E-AFC8-57E5F3E72E60}" type="datetimeFigureOut">
              <a:rPr lang="es-ES" smtClean="0"/>
              <a:pPr/>
              <a:t>08/05/2014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D4C1F9-F221-495B-9011-8B749BD26E3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3EB20E-2702-466E-AFC8-57E5F3E72E60}" type="datetimeFigureOut">
              <a:rPr lang="es-ES" smtClean="0"/>
              <a:pPr/>
              <a:t>08/05/2014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D4C1F9-F221-495B-9011-8B749BD26E3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73EB20E-2702-466E-AFC8-57E5F3E72E60}" type="datetimeFigureOut">
              <a:rPr lang="es-ES" smtClean="0"/>
              <a:pPr/>
              <a:t>08/05/2014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1D4C1F9-F221-495B-9011-8B749BD26E3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73EB20E-2702-466E-AFC8-57E5F3E72E60}" type="datetimeFigureOut">
              <a:rPr lang="es-ES" smtClean="0"/>
              <a:pPr/>
              <a:t>08/05/2014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1D4C1F9-F221-495B-9011-8B749BD26E3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73EB20E-2702-466E-AFC8-57E5F3E72E60}" type="datetimeFigureOut">
              <a:rPr lang="es-ES" smtClean="0"/>
              <a:pPr/>
              <a:t>08/05/2014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1D4C1F9-F221-495B-9011-8B749BD26E3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73EB20E-2702-466E-AFC8-57E5F3E72E60}" type="datetimeFigureOut">
              <a:rPr lang="es-ES" smtClean="0"/>
              <a:pPr/>
              <a:t>08/05/2014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1D4C1F9-F221-495B-9011-8B749BD26E3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3EB20E-2702-466E-AFC8-57E5F3E72E60}" type="datetimeFigureOut">
              <a:rPr lang="es-ES" smtClean="0"/>
              <a:pPr/>
              <a:t>08/05/2014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1D4C1F9-F221-495B-9011-8B749BD26E3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3EB20E-2702-466E-AFC8-57E5F3E72E60}" type="datetimeFigureOut">
              <a:rPr lang="es-ES" smtClean="0"/>
              <a:pPr/>
              <a:t>08/05/2014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1D4C1F9-F221-495B-9011-8B749BD26E3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3EB20E-2702-466E-AFC8-57E5F3E72E60}" type="datetimeFigureOut">
              <a:rPr lang="es-ES" smtClean="0"/>
              <a:pPr/>
              <a:t>08/05/2014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1D4C1F9-F221-495B-9011-8B749BD26E3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EB20E-2702-466E-AFC8-57E5F3E72E60}" type="datetimeFigureOut">
              <a:rPr lang="es-ES" smtClean="0"/>
              <a:pPr/>
              <a:t>08/05/2014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C1F9-F221-495B-9011-8B749BD26E3F}"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hyperlink" Target="http://www.mercosur.int/" TargetMode="Externa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Entropia%20de%20una%20utopia.ppsx" TargetMode="Externa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hyperlink" Target="Entropia%20de%20una%20utopia.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jpe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74.jpeg"/><Relationship Id="rId7" Type="http://schemas.openxmlformats.org/officeDocument/2006/relationships/image" Target="../media/image77.jpeg"/><Relationship Id="rId2" Type="http://schemas.openxmlformats.org/officeDocument/2006/relationships/hyperlink" Target="PARTIDOS.pptx" TargetMode="External"/><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hyperlink" Target="PARTIDOS%20EN%20ESPA&#209;A.pdf" TargetMode="External"/><Relationship Id="rId9"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80.jpeg"/></Relationships>
</file>

<file path=ppt/slides/_rels/slide3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OPINI&#211;N%20P&#218;BLICA.pdf" TargetMode="External"/><Relationship Id="rId2" Type="http://schemas.openxmlformats.org/officeDocument/2006/relationships/image" Target="../media/image89.jpeg"/><Relationship Id="rId1" Type="http://schemas.openxmlformats.org/officeDocument/2006/relationships/slideLayout" Target="../slideLayouts/slideLayout1.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3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www.search.ask.com/videos?apn_dtid=%5eBND406%5eYY%5eES&amp;d=406-1236&amp;shad=s_0046&amp;atb=sysid=406:appid=1236:uid=851092b0da3b8ad7:uc2=326:typekbn=n12441:src=hmp:o=APN10645A&amp;p2=%5eAG6%5eBND406%5eYY%5eES&amp;apn_ptnrs=%5eAG6&amp;o=APN10645" TargetMode="External"/><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hyperlink" Target="VIOLENCIAS%20POL&#205;TICAS.m4v" TargetMode="External"/><Relationship Id="rId1" Type="http://schemas.openxmlformats.org/officeDocument/2006/relationships/slideLayout" Target="../slideLayouts/slideLayout1.xml"/><Relationship Id="rId4" Type="http://schemas.openxmlformats.org/officeDocument/2006/relationships/image" Target="../media/image98.jpeg"/></Relationships>
</file>

<file path=ppt/slides/_rels/slide4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MASTER CHEF SOCIOLÓGICO</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r>
              <a:rPr lang="es-ES" sz="2400" b="1" u="sng" dirty="0" smtClean="0">
                <a:solidFill>
                  <a:schemeClr val="bg1"/>
                </a:solidFill>
              </a:rPr>
              <a:t>SEGUNDA FASE: COMPARAR SIN PARAR</a:t>
            </a:r>
          </a:p>
          <a:p>
            <a:pPr lvl="0" algn="just"/>
            <a:r>
              <a:rPr lang="es-ES" sz="2400" b="1" dirty="0" smtClean="0">
                <a:solidFill>
                  <a:schemeClr val="bg1"/>
                </a:solidFill>
              </a:rPr>
              <a:t>Sistemas de partidos (Ecuador/España; USA/Alemania; Canarias/Catalunya).</a:t>
            </a:r>
          </a:p>
          <a:p>
            <a:pPr lvl="0" algn="just"/>
            <a:r>
              <a:rPr lang="es-ES" sz="2400" b="1" dirty="0" smtClean="0">
                <a:solidFill>
                  <a:schemeClr val="bg1"/>
                </a:solidFill>
              </a:rPr>
              <a:t>Modelos de bienestar y de políticas públicas y sociales (Dentro de Europa; España/Ecuador; Alemania/USA).</a:t>
            </a:r>
          </a:p>
          <a:p>
            <a:pPr lvl="0" algn="just"/>
            <a:r>
              <a:rPr lang="es-ES" sz="2400" b="1" dirty="0" smtClean="0">
                <a:solidFill>
                  <a:schemeClr val="bg1"/>
                </a:solidFill>
              </a:rPr>
              <a:t>Movimientos sociales y acción política (análisis comparado y trayectorias: 15M, Sí se puede, País…).</a:t>
            </a:r>
          </a:p>
          <a:p>
            <a:pPr lvl="0" algn="just"/>
            <a:r>
              <a:rPr lang="es-ES" sz="2400" b="1" dirty="0" smtClean="0">
                <a:solidFill>
                  <a:schemeClr val="bg1"/>
                </a:solidFill>
              </a:rPr>
              <a:t>Barómetro político (indicadores, fuentes y aplicaciones; análisis comparado entre países, zonas o CCAA).</a:t>
            </a: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4" name="Picture 6" descr="http://perthfood.blog.com/files/2011/02/mcusa.jpg"/>
          <p:cNvPicPr>
            <a:picLocks noChangeAspect="1" noChangeArrowheads="1"/>
          </p:cNvPicPr>
          <p:nvPr/>
        </p:nvPicPr>
        <p:blipFill>
          <a:blip r:embed="rId2" cstate="print"/>
          <a:srcRect/>
          <a:stretch>
            <a:fillRect/>
          </a:stretch>
        </p:blipFill>
        <p:spPr bwMode="auto">
          <a:xfrm>
            <a:off x="4644008" y="4509120"/>
            <a:ext cx="4499992" cy="2088232"/>
          </a:xfrm>
          <a:prstGeom prst="rect">
            <a:avLst/>
          </a:prstGeom>
          <a:noFill/>
        </p:spPr>
      </p:pic>
      <p:pic>
        <p:nvPicPr>
          <p:cNvPr id="5" name="Picture 10" descr="http://laylita.com/recetas/wp-content/uploads/2008/02/encebollado%20de%20pescado.JPG"/>
          <p:cNvPicPr>
            <a:picLocks noChangeAspect="1" noChangeArrowheads="1"/>
          </p:cNvPicPr>
          <p:nvPr/>
        </p:nvPicPr>
        <p:blipFill>
          <a:blip r:embed="rId3" cstate="print"/>
          <a:srcRect/>
          <a:stretch>
            <a:fillRect/>
          </a:stretch>
        </p:blipFill>
        <p:spPr bwMode="auto">
          <a:xfrm>
            <a:off x="107504" y="4293096"/>
            <a:ext cx="4427984" cy="2276872"/>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MASTER CHEF SOCIOLÓGICO (2/04/14)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u="sng" dirty="0" smtClean="0">
                <a:solidFill>
                  <a:schemeClr val="bg1"/>
                </a:solidFill>
              </a:rPr>
              <a:t>PLATO 6. REVOLUCIONES.</a:t>
            </a:r>
            <a:r>
              <a:rPr lang="es-ES" sz="2400" b="1" dirty="0" smtClean="0">
                <a:solidFill>
                  <a:schemeClr val="bg1"/>
                </a:solidFill>
              </a:rPr>
              <a:t> Les toca bajar al territorio de la realidad. Ánimo. Van a analizar el caso de Venezuela y comparar lo que dicen los medios (CNN y Tele Sur, por ejemplo) sobre lo que ocurre. Yo les sugerí poner fecha de inicio y fecha final para acotar, y tener a la revolución bolivariana como referencia. Temas y palabras claves: democracia, economía, violencia, exterior, etcétera. También podrían ver lo que dicen sobre diversos observatorios sobre los derechos humanos en Venezuela y comparar, por ejemplo, con Colombia.</a:t>
            </a:r>
          </a:p>
          <a:p>
            <a:pPr lvl="0" algn="just"/>
            <a:endParaRPr lang="es-ES" sz="2400" b="1" u="sng" dirty="0" smtClean="0">
              <a:solidFill>
                <a:schemeClr val="bg1"/>
              </a:solidFill>
            </a:endParaRPr>
          </a:p>
          <a:p>
            <a:pPr lvl="0" algn="just"/>
            <a:endParaRPr lang="es-ES" sz="2400" b="1" u="sng"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4099" name="Picture 3" descr="C:\Users\user\Desktop\SOCIOLOGÍA POLÍTICA\PRACTICAS\MASTER CHEF\IMÁGENES MASTER CHEF\Logo_Observatorio_mercosur[1].jpg">
            <a:hlinkClick r:id="rId2"/>
          </p:cNvPr>
          <p:cNvPicPr>
            <a:picLocks noChangeAspect="1" noChangeArrowheads="1"/>
          </p:cNvPicPr>
          <p:nvPr/>
        </p:nvPicPr>
        <p:blipFill>
          <a:blip r:embed="rId3" cstate="print"/>
          <a:srcRect/>
          <a:stretch>
            <a:fillRect/>
          </a:stretch>
        </p:blipFill>
        <p:spPr bwMode="auto">
          <a:xfrm>
            <a:off x="6948264" y="3356992"/>
            <a:ext cx="1828800" cy="1296144"/>
          </a:xfrm>
          <a:prstGeom prst="rect">
            <a:avLst/>
          </a:prstGeom>
          <a:noFill/>
        </p:spPr>
      </p:pic>
      <p:pic>
        <p:nvPicPr>
          <p:cNvPr id="7" name="Picture 2" descr="U.S. Department of State - Great Seal"/>
          <p:cNvPicPr>
            <a:picLocks noChangeAspect="1" noChangeArrowheads="1"/>
          </p:cNvPicPr>
          <p:nvPr/>
        </p:nvPicPr>
        <p:blipFill>
          <a:blip r:embed="rId4" cstate="print"/>
          <a:srcRect/>
          <a:stretch>
            <a:fillRect/>
          </a:stretch>
        </p:blipFill>
        <p:spPr bwMode="auto">
          <a:xfrm>
            <a:off x="395536" y="3645024"/>
            <a:ext cx="1395214" cy="1368152"/>
          </a:xfrm>
          <a:prstGeom prst="rect">
            <a:avLst/>
          </a:prstGeom>
          <a:noFill/>
        </p:spPr>
      </p:pic>
      <p:pic>
        <p:nvPicPr>
          <p:cNvPr id="8" name="Picture 16" descr="https://encrypted-tbn0.gstatic.com/images?q=tbn:ANd9GcTSheP4GzeTNQFOzhh8iDC8zcHgmVgtq6qw6ZB0YH-Koxyr--GvCw"/>
          <p:cNvPicPr>
            <a:picLocks noChangeAspect="1" noChangeArrowheads="1"/>
          </p:cNvPicPr>
          <p:nvPr/>
        </p:nvPicPr>
        <p:blipFill>
          <a:blip r:embed="rId5" cstate="print"/>
          <a:srcRect/>
          <a:stretch>
            <a:fillRect/>
          </a:stretch>
        </p:blipFill>
        <p:spPr bwMode="auto">
          <a:xfrm>
            <a:off x="2051720" y="3573016"/>
            <a:ext cx="2863974" cy="1584175"/>
          </a:xfrm>
          <a:prstGeom prst="rect">
            <a:avLst/>
          </a:prstGeom>
          <a:noFill/>
        </p:spPr>
      </p:pic>
      <p:pic>
        <p:nvPicPr>
          <p:cNvPr id="9" name="Picture 18" descr="https://encrypted-tbn3.gstatic.com/images?q=tbn:ANd9GcQyzFa9lb7K2CZtUlrPTEA8ipWoWC4Tr41Td1NSzShDHhCYovsD"/>
          <p:cNvPicPr>
            <a:picLocks noChangeAspect="1" noChangeArrowheads="1"/>
          </p:cNvPicPr>
          <p:nvPr/>
        </p:nvPicPr>
        <p:blipFill>
          <a:blip r:embed="rId6" cstate="print"/>
          <a:srcRect/>
          <a:stretch>
            <a:fillRect/>
          </a:stretch>
        </p:blipFill>
        <p:spPr bwMode="auto">
          <a:xfrm>
            <a:off x="5076056" y="3501008"/>
            <a:ext cx="1676400" cy="2028826"/>
          </a:xfrm>
          <a:prstGeom prst="rect">
            <a:avLst/>
          </a:prstGeom>
          <a:noFill/>
        </p:spPr>
      </p:pic>
      <p:pic>
        <p:nvPicPr>
          <p:cNvPr id="10" name="Picture 20" descr="https://encrypted-tbn3.gstatic.com/images?q=tbn:ANd9GcSAha263di_NgskIod5yTIjti-cVzkj4OEUdp0FI0mk333Xk3dDSA"/>
          <p:cNvPicPr>
            <a:picLocks noChangeAspect="1" noChangeArrowheads="1"/>
          </p:cNvPicPr>
          <p:nvPr/>
        </p:nvPicPr>
        <p:blipFill>
          <a:blip r:embed="rId7" cstate="print"/>
          <a:srcRect/>
          <a:stretch>
            <a:fillRect/>
          </a:stretch>
        </p:blipFill>
        <p:spPr bwMode="auto">
          <a:xfrm>
            <a:off x="0" y="5257800"/>
            <a:ext cx="2847975" cy="1600200"/>
          </a:xfrm>
          <a:prstGeom prst="rect">
            <a:avLst/>
          </a:prstGeom>
          <a:noFill/>
        </p:spPr>
      </p:pic>
      <p:pic>
        <p:nvPicPr>
          <p:cNvPr id="11" name="Picture 22" descr="https://encrypted-tbn2.gstatic.com/images?q=tbn:ANd9GcSLoFhvSVllA9a2Y4_NSRz5ujo96Ih0JFebTU9RZ_nCtCnXjuzVgQ"/>
          <p:cNvPicPr>
            <a:picLocks noChangeAspect="1" noChangeArrowheads="1"/>
          </p:cNvPicPr>
          <p:nvPr/>
        </p:nvPicPr>
        <p:blipFill>
          <a:blip r:embed="rId8" cstate="print"/>
          <a:srcRect/>
          <a:stretch>
            <a:fillRect/>
          </a:stretch>
        </p:blipFill>
        <p:spPr bwMode="auto">
          <a:xfrm>
            <a:off x="2987824" y="5589240"/>
            <a:ext cx="3886200" cy="1171575"/>
          </a:xfrm>
          <a:prstGeom prst="rect">
            <a:avLst/>
          </a:prstGeom>
          <a:noFill/>
        </p:spPr>
      </p:pic>
      <p:pic>
        <p:nvPicPr>
          <p:cNvPr id="12" name="Picture 24" descr="https://encrypted-tbn2.gstatic.com/images?q=tbn:ANd9GcQTWI2oKa8CBlW_f2BtbpINlVa0HROexELykpi9gjsEtLtW444d"/>
          <p:cNvPicPr>
            <a:picLocks noChangeAspect="1" noChangeArrowheads="1"/>
          </p:cNvPicPr>
          <p:nvPr/>
        </p:nvPicPr>
        <p:blipFill>
          <a:blip r:embed="rId9" cstate="print"/>
          <a:srcRect/>
          <a:stretch>
            <a:fillRect/>
          </a:stretch>
        </p:blipFill>
        <p:spPr bwMode="auto">
          <a:xfrm>
            <a:off x="6948264" y="4941168"/>
            <a:ext cx="2092846" cy="1514475"/>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MASTER CHEF SOCIOLÓGICO (2/04/14)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u="sng" dirty="0" smtClean="0">
                <a:solidFill>
                  <a:schemeClr val="bg1"/>
                </a:solidFill>
              </a:rPr>
              <a:t>PLATO 7. NACIONALISMOS.</a:t>
            </a:r>
            <a:r>
              <a:rPr lang="es-ES" sz="2400" b="1" dirty="0" smtClean="0">
                <a:solidFill>
                  <a:schemeClr val="bg1"/>
                </a:solidFill>
              </a:rPr>
              <a:t> ¿Van a comparar nacionalismos? Pues sí. El nacionalismo vasco y el canario. Después de liarles con historias de ambos nacionalismos, sus semejanzas, tipos y diferencias, advertí que miren no sólo los partidos políticos sino también los movimientos sociales.</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4098" name="Picture 2" descr="C:\Users\user\Desktop\SOCIOLOGÍA POLÍTICA\PRACTICAS\MASTER CHEF\IMÁGENES MASTER CHEF\Gordon-Ramsay-001[1].jpg"/>
          <p:cNvPicPr>
            <a:picLocks noChangeAspect="1" noChangeArrowheads="1"/>
          </p:cNvPicPr>
          <p:nvPr/>
        </p:nvPicPr>
        <p:blipFill>
          <a:blip r:embed="rId2" cstate="print"/>
          <a:srcRect/>
          <a:stretch>
            <a:fillRect/>
          </a:stretch>
        </p:blipFill>
        <p:spPr bwMode="auto">
          <a:xfrm>
            <a:off x="6012160" y="2276872"/>
            <a:ext cx="2088232" cy="1656184"/>
          </a:xfrm>
          <a:prstGeom prst="rect">
            <a:avLst/>
          </a:prstGeom>
          <a:noFill/>
        </p:spPr>
      </p:pic>
      <p:pic>
        <p:nvPicPr>
          <p:cNvPr id="6" name="Picture 26" descr="http://redjoven.proyectoequo.org/wp-content/uploads/2011/09/votos-PV.jpg"/>
          <p:cNvPicPr>
            <a:picLocks noChangeAspect="1" noChangeArrowheads="1"/>
          </p:cNvPicPr>
          <p:nvPr/>
        </p:nvPicPr>
        <p:blipFill>
          <a:blip r:embed="rId3" cstate="print"/>
          <a:srcRect/>
          <a:stretch>
            <a:fillRect/>
          </a:stretch>
        </p:blipFill>
        <p:spPr bwMode="auto">
          <a:xfrm>
            <a:off x="395536" y="2492896"/>
            <a:ext cx="4716016" cy="2448272"/>
          </a:xfrm>
          <a:prstGeom prst="rect">
            <a:avLst/>
          </a:prstGeom>
          <a:noFill/>
        </p:spPr>
      </p:pic>
      <p:pic>
        <p:nvPicPr>
          <p:cNvPr id="8" name="Picture 32" descr="http://2.bp.blogspot.com/-i3F_0cij75g/UcFfSUDzl5I/AAAAAAAACGw/Kp2M5lL3txI/s1600/morgan+nacionalismo.jpg"/>
          <p:cNvPicPr>
            <a:picLocks noChangeAspect="1" noChangeArrowheads="1"/>
          </p:cNvPicPr>
          <p:nvPr/>
        </p:nvPicPr>
        <p:blipFill>
          <a:blip r:embed="rId4" cstate="print"/>
          <a:srcRect/>
          <a:stretch>
            <a:fillRect/>
          </a:stretch>
        </p:blipFill>
        <p:spPr bwMode="auto">
          <a:xfrm>
            <a:off x="5220072" y="4293096"/>
            <a:ext cx="3810000" cy="2204864"/>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MASTER CHEF SOCIOLÓGICO (2/04/14)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u="sng" dirty="0" smtClean="0">
                <a:solidFill>
                  <a:schemeClr val="bg1"/>
                </a:solidFill>
              </a:rPr>
              <a:t>PLATO 8. OPINIÓN PÚBLICA.</a:t>
            </a:r>
            <a:r>
              <a:rPr lang="es-ES" sz="2400" b="1" dirty="0" smtClean="0">
                <a:solidFill>
                  <a:schemeClr val="bg1"/>
                </a:solidFill>
              </a:rPr>
              <a:t> ¿Van a contestar sus propias preguntas? ¿O seguir una noticia y comparar? Lo segundo. Eligen una noticia (o dos) y su seguimiento en cuatro periódicos durante una semana (o dos): La Razón, El Mundo, El País y Público.</a:t>
            </a:r>
            <a:endParaRPr lang="es-ES" sz="2400" b="1" u="sng"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5" name="Picture 2" descr="http://asianjournal.com/lifestyle/files/2013/08/AP_ramsay.jpg"/>
          <p:cNvPicPr>
            <a:picLocks noChangeAspect="1" noChangeArrowheads="1"/>
          </p:cNvPicPr>
          <p:nvPr/>
        </p:nvPicPr>
        <p:blipFill>
          <a:blip r:embed="rId2" cstate="print"/>
          <a:srcRect/>
          <a:stretch>
            <a:fillRect/>
          </a:stretch>
        </p:blipFill>
        <p:spPr bwMode="auto">
          <a:xfrm>
            <a:off x="1043608" y="2132856"/>
            <a:ext cx="7153275" cy="4248472"/>
          </a:xfrm>
          <a:prstGeom prst="rect">
            <a:avLst/>
          </a:prstGeom>
          <a:noFill/>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bg1"/>
                </a:solidFill>
              </a:rPr>
              <a:t>MASTER CHEF SOCIOLÓGICO (9/04/14)</a:t>
            </a:r>
            <a:endParaRPr lang="es-ES" dirty="0">
              <a:solidFill>
                <a:schemeClr val="bg1"/>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Hoy han venido pocos… Se nota que el curso va culminando y se acumulan los trabajos, las prácticas, la preparación de exámenes, los nervios… Eso explica las ausencias.</a:t>
            </a:r>
          </a:p>
          <a:p>
            <a:pPr lvl="0" algn="just"/>
            <a:r>
              <a:rPr lang="es-ES" sz="2400" b="1" dirty="0" smtClean="0">
                <a:solidFill>
                  <a:schemeClr val="bg1"/>
                </a:solidFill>
              </a:rPr>
              <a:t>Hay quien incluso se va antes de tiempo para disfrutar de la semana de ‘tranquilidad’ que viene… </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r>
              <a:rPr lang="es-ES" sz="2400" b="1" dirty="0" smtClean="0">
                <a:solidFill>
                  <a:schemeClr val="bg1"/>
                </a:solidFill>
              </a:rPr>
              <a:t>Hoy faltaron tres grupos: Nacionalismos; Élites locales y Partidos Políticos. </a:t>
            </a:r>
          </a:p>
          <a:p>
            <a:pPr lvl="0" algn="just"/>
            <a:r>
              <a:rPr lang="es-ES" sz="2400" b="1" dirty="0" smtClean="0">
                <a:solidFill>
                  <a:schemeClr val="bg1"/>
                </a:solidFill>
              </a:rPr>
              <a:t>Tomo nota de todo ello, pero tranquis: no descalifico… (de momento).</a:t>
            </a:r>
          </a:p>
          <a:p>
            <a:pPr lvl="0" algn="just"/>
            <a:endParaRPr lang="es-ES" sz="2400" b="1" dirty="0">
              <a:solidFill>
                <a:schemeClr val="tx1"/>
              </a:solidFill>
            </a:endParaRPr>
          </a:p>
        </p:txBody>
      </p:sp>
      <p:pic>
        <p:nvPicPr>
          <p:cNvPr id="4" name="Picture 3" descr="C:\Users\user\Desktop\SOCIOLOGÍA POLÍTICA\PRACTICAS\MASTER CHEF\IMÁGENES MASTER CHEF\MASTER CHEF 9 DE ABRIL\20140409_164905.jpg"/>
          <p:cNvPicPr>
            <a:picLocks noChangeAspect="1" noChangeArrowheads="1"/>
          </p:cNvPicPr>
          <p:nvPr/>
        </p:nvPicPr>
        <p:blipFill>
          <a:blip r:embed="rId2" cstate="print"/>
          <a:srcRect/>
          <a:stretch>
            <a:fillRect/>
          </a:stretch>
        </p:blipFill>
        <p:spPr bwMode="auto">
          <a:xfrm>
            <a:off x="4283968" y="2204864"/>
            <a:ext cx="4248472" cy="2831976"/>
          </a:xfrm>
          <a:prstGeom prst="rect">
            <a:avLst/>
          </a:prstGeom>
          <a:noFill/>
        </p:spPr>
      </p:pic>
      <p:pic>
        <p:nvPicPr>
          <p:cNvPr id="5" name="Picture 2" descr="C:\Users\user\Desktop\SOCIOLOGÍA POLÍTICA\PRACTICAS\MASTER CHEF\IMÁGENES MASTER CHEF\MASTER CHEF 9 DE ABRIL\20140409_164857.jpg"/>
          <p:cNvPicPr>
            <a:picLocks noChangeAspect="1" noChangeArrowheads="1"/>
          </p:cNvPicPr>
          <p:nvPr/>
        </p:nvPicPr>
        <p:blipFill>
          <a:blip r:embed="rId3" cstate="print"/>
          <a:srcRect/>
          <a:stretch>
            <a:fillRect/>
          </a:stretch>
        </p:blipFill>
        <p:spPr bwMode="auto">
          <a:xfrm>
            <a:off x="323528" y="2564904"/>
            <a:ext cx="3703960" cy="2327920"/>
          </a:xfrm>
          <a:prstGeom prst="rect">
            <a:avLst/>
          </a:prstGeom>
          <a:no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bg1"/>
                </a:solidFill>
              </a:rPr>
              <a:t>MASTER CHEF SOCIOLÓGICO (9/04/14)</a:t>
            </a:r>
            <a:endParaRPr lang="es-ES" dirty="0">
              <a:solidFill>
                <a:schemeClr val="bg1"/>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La dinámica de hoy fue diferente. Se mezclaron componentes de diversos grupos para compartir experiencias y hacer incluso algunas sugerencias…</a:t>
            </a:r>
          </a:p>
          <a:p>
            <a:pPr lvl="0" algn="just"/>
            <a:r>
              <a:rPr lang="es-ES" sz="2400" b="1" u="sng" dirty="0" smtClean="0">
                <a:solidFill>
                  <a:schemeClr val="bg1"/>
                </a:solidFill>
              </a:rPr>
              <a:t>Primera mezcla</a:t>
            </a:r>
            <a:r>
              <a:rPr lang="es-ES" sz="2400" b="1" dirty="0" smtClean="0">
                <a:solidFill>
                  <a:schemeClr val="bg1"/>
                </a:solidFill>
              </a:rPr>
              <a:t>: Ideologías y utopías; Violencia política; Opinión pública y comportamiento político.</a:t>
            </a:r>
          </a:p>
          <a:p>
            <a:pPr lvl="0" algn="just"/>
            <a:r>
              <a:rPr lang="es-ES" sz="2400" b="1" dirty="0" smtClean="0">
                <a:solidFill>
                  <a:schemeClr val="bg1"/>
                </a:solidFill>
              </a:rPr>
              <a:t>Me consta que compartieron bastante y</a:t>
            </a:r>
          </a:p>
          <a:p>
            <a:pPr lvl="0" algn="just"/>
            <a:r>
              <a:rPr lang="es-ES" sz="2400" b="1" dirty="0" smtClean="0">
                <a:solidFill>
                  <a:schemeClr val="bg1"/>
                </a:solidFill>
              </a:rPr>
              <a:t>aprendieron cosas de los otros platos.</a:t>
            </a:r>
          </a:p>
          <a:p>
            <a:pPr lvl="0" algn="just"/>
            <a:r>
              <a:rPr lang="es-ES" sz="2400" b="1" dirty="0" smtClean="0">
                <a:solidFill>
                  <a:schemeClr val="bg1"/>
                </a:solidFill>
              </a:rPr>
              <a:t>Incluso alguna sugerencia se hicieron</a:t>
            </a:r>
          </a:p>
          <a:p>
            <a:pPr lvl="0" algn="just"/>
            <a:r>
              <a:rPr lang="es-ES" sz="2400" b="1" dirty="0" smtClean="0">
                <a:solidFill>
                  <a:schemeClr val="bg1"/>
                </a:solidFill>
              </a:rPr>
              <a:t>entre sí. Los utópicos (Nira) tienen una ardua tarea, pero por lo oído lo llevan bien. Hay algunos teóricos en el grupo, pero compensa la presencia de pragmáticos. Los de violencia (Alejandro) no han empezado las entrevistas… ¡pilas! Las de opinión pública (Luz Mª) creo que ya saben lo que hay que hacer… ¡pues háganlo!</a:t>
            </a:r>
          </a:p>
          <a:p>
            <a:pPr lvl="0" algn="just"/>
            <a:r>
              <a:rPr lang="es-ES" sz="2400" b="1" dirty="0" smtClean="0">
                <a:solidFill>
                  <a:schemeClr val="bg1"/>
                </a:solidFill>
              </a:rPr>
              <a:t>A los tres grupos les pido esfuerzo individual y común y les exijo que disfruten…</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4" name="Picture 4" descr="C:\Users\user\Desktop\SOCIOLOGÍA POLÍTICA\PRACTICAS\MASTER CHEF\IMÁGENES MASTER CHEF\MASTER CHEF 9 DE ABRIL\20140409_164949.jpg"/>
          <p:cNvPicPr>
            <a:picLocks noChangeAspect="1" noChangeArrowheads="1"/>
          </p:cNvPicPr>
          <p:nvPr/>
        </p:nvPicPr>
        <p:blipFill>
          <a:blip r:embed="rId2" cstate="print"/>
          <a:srcRect/>
          <a:stretch>
            <a:fillRect/>
          </a:stretch>
        </p:blipFill>
        <p:spPr bwMode="auto">
          <a:xfrm>
            <a:off x="5292080" y="2132856"/>
            <a:ext cx="3528392" cy="1656184"/>
          </a:xfrm>
          <a:prstGeom prst="rect">
            <a:avLst/>
          </a:prstGeom>
          <a:noFill/>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bg1"/>
                </a:solidFill>
              </a:rPr>
              <a:t>MASTER CHEF SOCIOLÓGICO (9/04/14)</a:t>
            </a:r>
            <a:endParaRPr lang="es-ES" dirty="0">
              <a:solidFill>
                <a:schemeClr val="bg1"/>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u="sng" dirty="0" smtClean="0">
                <a:solidFill>
                  <a:schemeClr val="bg1"/>
                </a:solidFill>
              </a:rPr>
              <a:t>Segunda mezcla</a:t>
            </a:r>
            <a:r>
              <a:rPr lang="es-ES" sz="2400" b="1" dirty="0" smtClean="0">
                <a:solidFill>
                  <a:schemeClr val="bg1"/>
                </a:solidFill>
              </a:rPr>
              <a:t>:  Violencia política; Ideologías y utopías.</a:t>
            </a:r>
          </a:p>
          <a:p>
            <a:pPr lvl="0" algn="just"/>
            <a:r>
              <a:rPr lang="es-ES" sz="2400" b="1" dirty="0" smtClean="0">
                <a:solidFill>
                  <a:schemeClr val="bg1"/>
                </a:solidFill>
              </a:rPr>
              <a:t>Mi sensación es que en este pequeño grupo habló más el de ideologías (Aarón). Cierto es que el de violencia política (Elio) preguntaba mucho y mantuvo bastante interés. </a:t>
            </a:r>
          </a:p>
          <a:p>
            <a:pPr lvl="0" algn="just"/>
            <a:r>
              <a:rPr lang="es-ES" sz="2400" b="1" dirty="0" smtClean="0">
                <a:solidFill>
                  <a:schemeClr val="bg1"/>
                </a:solidFill>
              </a:rPr>
              <a:t>Hubo tiempo incluso para hablar de municipios de Tenerife (no sé por qué). </a:t>
            </a:r>
          </a:p>
          <a:p>
            <a:pPr lvl="0" algn="just"/>
            <a:r>
              <a:rPr lang="es-ES" sz="2400" b="1" dirty="0" smtClean="0">
                <a:solidFill>
                  <a:schemeClr val="bg1"/>
                </a:solidFill>
              </a:rPr>
              <a:t>Los de violencia van a seguir con la dinámica (exitosa) de video. Los de utopía van a diseñar (en clave positiva) una sociedad igualitaria.</a:t>
            </a:r>
            <a:endParaRPr lang="es-ES" sz="2400" b="1" dirty="0">
              <a:solidFill>
                <a:schemeClr val="tx1"/>
              </a:solidFill>
            </a:endParaRPr>
          </a:p>
        </p:txBody>
      </p:sp>
      <p:pic>
        <p:nvPicPr>
          <p:cNvPr id="4" name="Picture 8" descr="C:\Users\user\Desktop\SOCIOLOGÍA POLÍTICA\PRACTICAS\MASTER CHEF\IMÁGENES MASTER CHEF\MASTER CHEF 9 DE ABRIL\20140409_164959.jpg"/>
          <p:cNvPicPr>
            <a:picLocks noChangeAspect="1" noChangeArrowheads="1"/>
          </p:cNvPicPr>
          <p:nvPr/>
        </p:nvPicPr>
        <p:blipFill>
          <a:blip r:embed="rId2" cstate="print"/>
          <a:srcRect/>
          <a:stretch>
            <a:fillRect/>
          </a:stretch>
        </p:blipFill>
        <p:spPr bwMode="auto">
          <a:xfrm>
            <a:off x="395536" y="4077072"/>
            <a:ext cx="3487936" cy="2615952"/>
          </a:xfrm>
          <a:prstGeom prst="rect">
            <a:avLst/>
          </a:prstGeom>
          <a:noFill/>
        </p:spPr>
      </p:pic>
      <p:pic>
        <p:nvPicPr>
          <p:cNvPr id="5" name="Picture 7" descr="C:\Users\user\Desktop\SOCIOLOGÍA POLÍTICA\PRACTICAS\MASTER CHEF\IMÁGENES MASTER CHEF\MASTER CHEF 9 DE ABRIL\20140409_165015.jpg"/>
          <p:cNvPicPr>
            <a:picLocks noChangeAspect="1" noChangeArrowheads="1"/>
          </p:cNvPicPr>
          <p:nvPr/>
        </p:nvPicPr>
        <p:blipFill>
          <a:blip r:embed="rId3" cstate="print"/>
          <a:srcRect/>
          <a:stretch>
            <a:fillRect/>
          </a:stretch>
        </p:blipFill>
        <p:spPr bwMode="auto">
          <a:xfrm>
            <a:off x="4932040" y="4077072"/>
            <a:ext cx="3487936" cy="2615952"/>
          </a:xfrm>
          <a:prstGeom prst="rect">
            <a:avLst/>
          </a:prstGeom>
          <a:noFill/>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bg1"/>
                </a:solidFill>
              </a:rPr>
              <a:t>MASTER CHEF SOCIOLÓGICO (9/04/14)</a:t>
            </a:r>
            <a:endParaRPr lang="es-ES" dirty="0">
              <a:solidFill>
                <a:schemeClr val="bg1"/>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u="sng" dirty="0" smtClean="0">
                <a:solidFill>
                  <a:schemeClr val="bg1"/>
                </a:solidFill>
              </a:rPr>
              <a:t>Tercera mezcla</a:t>
            </a:r>
            <a:r>
              <a:rPr lang="es-ES" sz="2400" b="1" dirty="0" smtClean="0">
                <a:solidFill>
                  <a:schemeClr val="bg1"/>
                </a:solidFill>
              </a:rPr>
              <a:t>: Movimientos sociales; Revoluciones; Opinión pública y comportamiento político.</a:t>
            </a:r>
          </a:p>
          <a:p>
            <a:pPr lvl="0" algn="just"/>
            <a:r>
              <a:rPr lang="es-ES" sz="2400" b="1" dirty="0" smtClean="0">
                <a:solidFill>
                  <a:schemeClr val="bg1"/>
                </a:solidFill>
              </a:rPr>
              <a:t>Había muchas razones para hacer esa mezcla.</a:t>
            </a:r>
          </a:p>
          <a:p>
            <a:pPr lvl="0" algn="just"/>
            <a:r>
              <a:rPr lang="es-ES" sz="2400" b="1" u="sng" dirty="0" smtClean="0">
                <a:solidFill>
                  <a:schemeClr val="bg1"/>
                </a:solidFill>
              </a:rPr>
              <a:t>Personalmente</a:t>
            </a:r>
            <a:r>
              <a:rPr lang="es-ES" sz="2400" b="1" dirty="0" smtClean="0">
                <a:solidFill>
                  <a:schemeClr val="bg1"/>
                </a:solidFill>
              </a:rPr>
              <a:t>: me interesaba ver otra vez juntos a Cesáreo (revoluciones) y Cristian (movimientos) después de la clase teórica de ayer. Siguen cordialmente difiriendo, y eso me encanta.</a:t>
            </a:r>
          </a:p>
          <a:p>
            <a:pPr lvl="0" algn="just"/>
            <a:r>
              <a:rPr lang="es-ES" sz="2400" b="1" u="sng" dirty="0" smtClean="0">
                <a:solidFill>
                  <a:schemeClr val="bg1"/>
                </a:solidFill>
              </a:rPr>
              <a:t>Temáticamente</a:t>
            </a:r>
            <a:r>
              <a:rPr lang="es-ES" sz="2400" b="1" dirty="0" smtClean="0">
                <a:solidFill>
                  <a:schemeClr val="bg1"/>
                </a:solidFill>
              </a:rPr>
              <a:t> ambos grupos tienen algunas </a:t>
            </a:r>
          </a:p>
          <a:p>
            <a:pPr lvl="0" algn="just"/>
            <a:r>
              <a:rPr lang="es-ES" sz="2400" b="1" dirty="0" smtClean="0">
                <a:solidFill>
                  <a:schemeClr val="bg1"/>
                </a:solidFill>
              </a:rPr>
              <a:t>similitudes.</a:t>
            </a:r>
          </a:p>
          <a:p>
            <a:pPr lvl="0" algn="just"/>
            <a:r>
              <a:rPr lang="es-ES" sz="2400" b="1" u="sng" dirty="0" smtClean="0">
                <a:solidFill>
                  <a:schemeClr val="bg1"/>
                </a:solidFill>
              </a:rPr>
              <a:t>Metodológicamente</a:t>
            </a:r>
            <a:r>
              <a:rPr lang="es-ES" sz="2400" b="1" dirty="0" smtClean="0">
                <a:solidFill>
                  <a:schemeClr val="bg1"/>
                </a:solidFill>
              </a:rPr>
              <a:t> hay más conexión entre </a:t>
            </a:r>
          </a:p>
          <a:p>
            <a:pPr lvl="0" algn="just"/>
            <a:r>
              <a:rPr lang="es-ES" sz="2400" b="1" dirty="0" smtClean="0">
                <a:solidFill>
                  <a:schemeClr val="bg1"/>
                </a:solidFill>
              </a:rPr>
              <a:t>revoluciones y opinión pública (Adriana),  ya</a:t>
            </a:r>
          </a:p>
          <a:p>
            <a:pPr lvl="0" algn="just"/>
            <a:r>
              <a:rPr lang="es-ES" sz="2400" b="1" dirty="0" smtClean="0">
                <a:solidFill>
                  <a:schemeClr val="bg1"/>
                </a:solidFill>
              </a:rPr>
              <a:t> que van a hacer un seguimiento a la prensa digital y escrita (y otros medios) de noticias y opiniones (unos acerca de Venezuela; otras de uno o dos temas que aún no han elegido: ¿22M? ¿Elecciones Europeas? ¿Crimea? ¿Catalunya?...).</a:t>
            </a:r>
          </a:p>
          <a:p>
            <a:pPr lvl="0" algn="just"/>
            <a:endParaRPr lang="es-ES" sz="2400" b="1" u="sng" dirty="0" smtClean="0">
              <a:solidFill>
                <a:schemeClr val="bg1"/>
              </a:solidFill>
            </a:endParaRP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3073" name="Picture 1" descr="C:\Users\user\Desktop\SOCIOLOGÍA POLÍTICA\PRACTICAS\MASTER CHEF\IMÁGENES MASTER CHEF\MASTER CHEF 9 DE ABRIL\20140409_165008.jpg"/>
          <p:cNvPicPr>
            <a:picLocks noChangeAspect="1" noChangeArrowheads="1"/>
          </p:cNvPicPr>
          <p:nvPr/>
        </p:nvPicPr>
        <p:blipFill>
          <a:blip r:embed="rId2" cstate="print"/>
          <a:srcRect/>
          <a:stretch>
            <a:fillRect/>
          </a:stretch>
        </p:blipFill>
        <p:spPr bwMode="auto">
          <a:xfrm>
            <a:off x="6084168" y="2924944"/>
            <a:ext cx="2843808" cy="1800200"/>
          </a:xfrm>
          <a:prstGeom prst="rect">
            <a:avLst/>
          </a:prstGeom>
          <a:noFill/>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bg1"/>
                </a:solidFill>
              </a:rPr>
              <a:t>MASTER CHEF SOCIOLÓGICO (9/04/14)</a:t>
            </a:r>
            <a:endParaRPr lang="es-ES" dirty="0">
              <a:solidFill>
                <a:schemeClr val="bg1"/>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Traía sugerencias al grupo de Partidos Políticos y fuentes para consultar (extrapolables algunas al resto de platos). </a:t>
            </a: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5" name="Picture 9" descr="C:\Users\user\Desktop\SOCIOLOGÍA POLÍTICA\PRACTICAS\MASTER CHEF\IMÁGENES MASTER CHEF\MASTER CHEF 9 DE ABRIL\20140409_162754.jpg"/>
          <p:cNvPicPr>
            <a:picLocks noChangeAspect="1" noChangeArrowheads="1"/>
          </p:cNvPicPr>
          <p:nvPr/>
        </p:nvPicPr>
        <p:blipFill>
          <a:blip r:embed="rId2" cstate="print"/>
          <a:srcRect/>
          <a:stretch>
            <a:fillRect/>
          </a:stretch>
        </p:blipFill>
        <p:spPr bwMode="auto">
          <a:xfrm>
            <a:off x="611560" y="1412776"/>
            <a:ext cx="4464496" cy="4968552"/>
          </a:xfrm>
          <a:prstGeom prst="rect">
            <a:avLst/>
          </a:prstGeom>
          <a:noFill/>
        </p:spPr>
      </p:pic>
      <p:pic>
        <p:nvPicPr>
          <p:cNvPr id="2049" name="Picture 1" descr="C:\Users\user\Desktop\SOCIOLOGÍA POLÍTICA\PRACTICAS\MASTER CHEF\IMÁGENES MASTER CHEF\MASTER CHEF 9 DE ABRIL\20140409_162737.jpg"/>
          <p:cNvPicPr>
            <a:picLocks noChangeAspect="1" noChangeArrowheads="1"/>
          </p:cNvPicPr>
          <p:nvPr/>
        </p:nvPicPr>
        <p:blipFill>
          <a:blip r:embed="rId3" cstate="print"/>
          <a:srcRect/>
          <a:stretch>
            <a:fillRect/>
          </a:stretch>
        </p:blipFill>
        <p:spPr bwMode="auto">
          <a:xfrm>
            <a:off x="5580112" y="1412776"/>
            <a:ext cx="3159448" cy="2592288"/>
          </a:xfrm>
          <a:prstGeom prst="rect">
            <a:avLst/>
          </a:prstGeom>
          <a:noFill/>
        </p:spPr>
      </p:pic>
      <p:pic>
        <p:nvPicPr>
          <p:cNvPr id="7" name="Picture 2" descr="https://encrypted-tbn0.gstatic.com/images?q=tbn:ANd9GcSisFLT2-GDAdTu8K_jHjWfVEcvhlvx7eaiPNzMIxSAfY-t_KGTrw"/>
          <p:cNvPicPr>
            <a:picLocks noChangeAspect="1" noChangeArrowheads="1"/>
          </p:cNvPicPr>
          <p:nvPr/>
        </p:nvPicPr>
        <p:blipFill>
          <a:blip r:embed="rId4" cstate="print"/>
          <a:srcRect/>
          <a:stretch>
            <a:fillRect/>
          </a:stretch>
        </p:blipFill>
        <p:spPr bwMode="auto">
          <a:xfrm>
            <a:off x="5580112" y="4221088"/>
            <a:ext cx="3168352" cy="2304256"/>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5">
                    <a:lumMod val="75000"/>
                  </a:schemeClr>
                </a:solidFill>
              </a:rPr>
              <a:t>MASTER CHEF SOCIOLÓGICO (23/04/14)</a:t>
            </a:r>
            <a:endParaRPr lang="es-ES" dirty="0">
              <a:solidFill>
                <a:schemeClr val="accent5">
                  <a:lumMod val="75000"/>
                </a:schemeClr>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Tarde distendida, relajada… al menos en apariencia. Los nervios van por dentro. Hoy hemos concretado algunas fechas de exposiciones de platos y en algunos casos el trabajo a realizar. </a:t>
            </a:r>
            <a:endParaRPr lang="es-ES" sz="2400" b="1" dirty="0">
              <a:solidFill>
                <a:schemeClr val="tx1"/>
              </a:solidFill>
            </a:endParaRPr>
          </a:p>
        </p:txBody>
      </p:sp>
      <p:pic>
        <p:nvPicPr>
          <p:cNvPr id="4" name="Picture 4" descr="C:\Users\user\Desktop\MENSAJES, FRASES, IMÁGENES Y CHISTES\IMG_57185443822911.jpeg"/>
          <p:cNvPicPr>
            <a:picLocks noChangeAspect="1" noChangeArrowheads="1"/>
          </p:cNvPicPr>
          <p:nvPr/>
        </p:nvPicPr>
        <p:blipFill>
          <a:blip r:embed="rId2" cstate="print"/>
          <a:srcRect/>
          <a:stretch>
            <a:fillRect/>
          </a:stretch>
        </p:blipFill>
        <p:spPr bwMode="auto">
          <a:xfrm>
            <a:off x="0" y="1844824"/>
            <a:ext cx="4562475" cy="2952328"/>
          </a:xfrm>
          <a:prstGeom prst="rect">
            <a:avLst/>
          </a:prstGeom>
          <a:noFill/>
        </p:spPr>
      </p:pic>
      <p:pic>
        <p:nvPicPr>
          <p:cNvPr id="5" name="Picture 6" descr="C:\Users\user\Desktop\MENSAJES, FRASES, IMÁGENES Y CHISTES\IMG_76038852024204.jpeg"/>
          <p:cNvPicPr>
            <a:picLocks noChangeAspect="1" noChangeArrowheads="1"/>
          </p:cNvPicPr>
          <p:nvPr/>
        </p:nvPicPr>
        <p:blipFill>
          <a:blip r:embed="rId3" cstate="print"/>
          <a:srcRect/>
          <a:stretch>
            <a:fillRect/>
          </a:stretch>
        </p:blipFill>
        <p:spPr bwMode="auto">
          <a:xfrm>
            <a:off x="4644008" y="2564904"/>
            <a:ext cx="4229100" cy="3240360"/>
          </a:xfrm>
          <a:prstGeom prst="rect">
            <a:avLst/>
          </a:prstGeom>
          <a:noFill/>
        </p:spPr>
      </p:pic>
      <p:pic>
        <p:nvPicPr>
          <p:cNvPr id="7" name="Picture 3" descr="C:\Users\user\Desktop\SOCIOLOGÍA POLÍTICA\PRACTICAS\MASTER CHEF\IMÁGENES MASTER CHEF\23 abril\20140423_170905.jpg"/>
          <p:cNvPicPr>
            <a:picLocks noChangeAspect="1" noChangeArrowheads="1"/>
          </p:cNvPicPr>
          <p:nvPr/>
        </p:nvPicPr>
        <p:blipFill>
          <a:blip r:embed="rId4" cstate="print"/>
          <a:srcRect/>
          <a:stretch>
            <a:fillRect/>
          </a:stretch>
        </p:blipFill>
        <p:spPr bwMode="auto">
          <a:xfrm>
            <a:off x="827584" y="4869160"/>
            <a:ext cx="2511376" cy="1800200"/>
          </a:xfrm>
          <a:prstGeom prst="rect">
            <a:avLst/>
          </a:prstGeom>
          <a:noFill/>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5">
                    <a:lumMod val="75000"/>
                  </a:schemeClr>
                </a:solidFill>
              </a:rPr>
              <a:t>MASTER CHEF SOCIOLÓGICO (23/04/14)</a:t>
            </a:r>
            <a:endParaRPr lang="es-ES" dirty="0">
              <a:solidFill>
                <a:schemeClr val="accent5">
                  <a:lumMod val="75000"/>
                </a:schemeClr>
              </a:solidFill>
            </a:endParaRPr>
          </a:p>
        </p:txBody>
      </p:sp>
      <p:sp>
        <p:nvSpPr>
          <p:cNvPr id="3" name="2 Subtítulo"/>
          <p:cNvSpPr>
            <a:spLocks noGrp="1"/>
          </p:cNvSpPr>
          <p:nvPr>
            <p:ph type="subTitle" idx="1"/>
          </p:nvPr>
        </p:nvSpPr>
        <p:spPr>
          <a:xfrm>
            <a:off x="0" y="548680"/>
            <a:ext cx="9144000" cy="6309320"/>
          </a:xfrm>
        </p:spPr>
        <p:txBody>
          <a:bodyPr>
            <a:normAutofit lnSpcReduction="10000"/>
          </a:bodyPr>
          <a:lstStyle/>
          <a:p>
            <a:pPr lvl="0" algn="just"/>
            <a:r>
              <a:rPr lang="es-ES" sz="2400" b="1" dirty="0" smtClean="0">
                <a:solidFill>
                  <a:schemeClr val="bg1"/>
                </a:solidFill>
              </a:rPr>
              <a:t>Hoy hubo bastante ausencias y pocas mezclas. Una de las mezclas fue el grupo de movimientos sociales y de partidos políticos. </a:t>
            </a:r>
          </a:p>
          <a:p>
            <a:pPr algn="just"/>
            <a:r>
              <a:rPr lang="es-ES" sz="2400" b="1" u="sng" dirty="0" smtClean="0">
                <a:solidFill>
                  <a:schemeClr val="bg1"/>
                </a:solidFill>
              </a:rPr>
              <a:t>PLATO 1.- MOVIMIENTOS SOCIALES</a:t>
            </a:r>
          </a:p>
          <a:p>
            <a:pPr lvl="0" algn="just"/>
            <a:r>
              <a:rPr lang="es-ES" sz="2400" b="1" dirty="0" smtClean="0">
                <a:solidFill>
                  <a:schemeClr val="bg1"/>
                </a:solidFill>
              </a:rPr>
              <a:t>Expone el próximo martes. Ya tienen las trayectorias de vida y las entrevistas concertadas.</a:t>
            </a:r>
          </a:p>
          <a:p>
            <a:pPr lvl="0" algn="just"/>
            <a:endParaRPr lang="es-ES" sz="2400" b="1" u="sng" dirty="0" smtClean="0">
              <a:solidFill>
                <a:schemeClr val="bg1"/>
              </a:solidFill>
            </a:endParaRPr>
          </a:p>
          <a:p>
            <a:pPr lvl="0" algn="just"/>
            <a:endParaRPr lang="es-ES" sz="2400" b="1" u="sng" dirty="0" smtClean="0">
              <a:solidFill>
                <a:schemeClr val="bg1"/>
              </a:solidFill>
            </a:endParaRPr>
          </a:p>
          <a:p>
            <a:pPr lvl="0" algn="just"/>
            <a:endParaRPr lang="es-ES" sz="2400" b="1" u="sng" dirty="0" smtClean="0">
              <a:solidFill>
                <a:schemeClr val="bg1"/>
              </a:solidFill>
            </a:endParaRPr>
          </a:p>
          <a:p>
            <a:pPr lvl="0" algn="just"/>
            <a:endParaRPr lang="es-ES" sz="2400" b="1" u="sng" dirty="0" smtClean="0">
              <a:solidFill>
                <a:schemeClr val="bg1"/>
              </a:solidFill>
            </a:endParaRPr>
          </a:p>
          <a:p>
            <a:pPr lvl="0" algn="just"/>
            <a:endParaRPr lang="es-ES" sz="2400" b="1" u="sng" dirty="0" smtClean="0">
              <a:solidFill>
                <a:schemeClr val="bg1"/>
              </a:solidFill>
            </a:endParaRPr>
          </a:p>
          <a:p>
            <a:pPr lvl="0" algn="just"/>
            <a:endParaRPr lang="es-ES" sz="2400" b="1" u="sng" dirty="0" smtClean="0">
              <a:solidFill>
                <a:schemeClr val="bg1"/>
              </a:solidFill>
            </a:endParaRPr>
          </a:p>
          <a:p>
            <a:pPr lvl="0" algn="just"/>
            <a:endParaRPr lang="es-ES" sz="2400" b="1" u="sng" dirty="0" smtClean="0">
              <a:solidFill>
                <a:schemeClr val="bg1"/>
              </a:solidFill>
            </a:endParaRPr>
          </a:p>
          <a:p>
            <a:pPr lvl="0" algn="just"/>
            <a:r>
              <a:rPr lang="es-ES" sz="2400" b="1" u="sng" dirty="0" smtClean="0">
                <a:solidFill>
                  <a:schemeClr val="bg1"/>
                </a:solidFill>
              </a:rPr>
              <a:t>PLATO 2. PARTIDOS POLÍTICOS.</a:t>
            </a:r>
          </a:p>
          <a:p>
            <a:pPr lvl="0" algn="just"/>
            <a:r>
              <a:rPr lang="es-ES" sz="2400" b="1" dirty="0" smtClean="0">
                <a:solidFill>
                  <a:schemeClr val="bg1"/>
                </a:solidFill>
              </a:rPr>
              <a:t>También expone el próximo martes. Hemos revisado la receta de los partidos (falta PP e IU, pero confío que vaya bien).</a:t>
            </a:r>
          </a:p>
        </p:txBody>
      </p:sp>
      <p:pic>
        <p:nvPicPr>
          <p:cNvPr id="4" name="Picture 5" descr="C:\Users\user\Desktop\SOCIOLOGÍA POLÍTICA\PRACTICAS\MASTER CHEF\IMÁGENES MASTER CHEF\23 abril\20140423_170858.jpg"/>
          <p:cNvPicPr>
            <a:picLocks noChangeAspect="1" noChangeArrowheads="1"/>
          </p:cNvPicPr>
          <p:nvPr/>
        </p:nvPicPr>
        <p:blipFill>
          <a:blip r:embed="rId2" cstate="print"/>
          <a:srcRect/>
          <a:stretch>
            <a:fillRect/>
          </a:stretch>
        </p:blipFill>
        <p:spPr bwMode="auto">
          <a:xfrm>
            <a:off x="5940152" y="2420888"/>
            <a:ext cx="2479824" cy="2304256"/>
          </a:xfrm>
          <a:prstGeom prst="rect">
            <a:avLst/>
          </a:prstGeom>
          <a:noFill/>
        </p:spPr>
      </p:pic>
      <p:pic>
        <p:nvPicPr>
          <p:cNvPr id="6" name="Picture 7" descr="C:\Users\user\Desktop\SOCIOLOGÍA POLÍTICA\PRACTICAS\MASTER CHEF\IMÁGENES MASTER CHEF\23 abril\20140423_170910.jpg"/>
          <p:cNvPicPr>
            <a:picLocks noChangeAspect="1" noChangeArrowheads="1"/>
          </p:cNvPicPr>
          <p:nvPr/>
        </p:nvPicPr>
        <p:blipFill>
          <a:blip r:embed="rId3" cstate="print"/>
          <a:srcRect/>
          <a:stretch>
            <a:fillRect/>
          </a:stretch>
        </p:blipFill>
        <p:spPr bwMode="auto">
          <a:xfrm>
            <a:off x="251520" y="2420888"/>
            <a:ext cx="4499992" cy="2736304"/>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MASTER CHEF SOCIOLÓGICO (2/4/2014)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r>
              <a:rPr lang="es-ES" sz="2400" b="1" u="sng" dirty="0" smtClean="0">
                <a:solidFill>
                  <a:schemeClr val="bg1"/>
                </a:solidFill>
              </a:rPr>
              <a:t>SEGUNDA FASE: COMPARAR SIN PARAR</a:t>
            </a:r>
          </a:p>
          <a:p>
            <a:pPr lvl="0" algn="just"/>
            <a:r>
              <a:rPr lang="es-ES" sz="2400" b="1" dirty="0" smtClean="0">
                <a:solidFill>
                  <a:schemeClr val="bg1"/>
                </a:solidFill>
              </a:rPr>
              <a:t>Veníamos con muchas ideas de platos a cocinar pero se han adelantado ustedes… </a:t>
            </a:r>
          </a:p>
          <a:p>
            <a:pPr lvl="0" algn="just"/>
            <a:r>
              <a:rPr lang="es-ES" sz="2400" b="1" dirty="0" smtClean="0">
                <a:solidFill>
                  <a:schemeClr val="bg1"/>
                </a:solidFill>
              </a:rPr>
              <a:t>Hasta aquí la buenas maneras…</a:t>
            </a:r>
          </a:p>
          <a:p>
            <a:pPr lvl="0" algn="just"/>
            <a:endParaRPr lang="es-ES" sz="2400" b="1" dirty="0">
              <a:solidFill>
                <a:schemeClr val="tx1"/>
              </a:solidFill>
            </a:endParaRPr>
          </a:p>
        </p:txBody>
      </p:sp>
      <p:pic>
        <p:nvPicPr>
          <p:cNvPr id="4" name="Picture 2" descr="Una foto de Es más jodido salir del Ikea que de las drogas ."/>
          <p:cNvPicPr>
            <a:picLocks noChangeAspect="1" noChangeArrowheads="1"/>
          </p:cNvPicPr>
          <p:nvPr/>
        </p:nvPicPr>
        <p:blipFill>
          <a:blip r:embed="rId2" cstate="print"/>
          <a:srcRect/>
          <a:stretch>
            <a:fillRect/>
          </a:stretch>
        </p:blipFill>
        <p:spPr bwMode="auto">
          <a:xfrm>
            <a:off x="4355976" y="1412776"/>
            <a:ext cx="4608512" cy="3384376"/>
          </a:xfrm>
          <a:prstGeom prst="rect">
            <a:avLst/>
          </a:prstGeom>
          <a:noFill/>
        </p:spPr>
      </p:pic>
      <p:pic>
        <p:nvPicPr>
          <p:cNvPr id="6" name="Picture 2" descr="https://encrypted-tbn2.gstatic.com/images?q=tbn:ANd9GcS7T35esuPfDG6Yxe3nDbWu9kkBkryr96SP6DwbkVDla1Ie90ef"/>
          <p:cNvPicPr>
            <a:picLocks noChangeAspect="1" noChangeArrowheads="1"/>
          </p:cNvPicPr>
          <p:nvPr/>
        </p:nvPicPr>
        <p:blipFill>
          <a:blip r:embed="rId3" cstate="print"/>
          <a:srcRect/>
          <a:stretch>
            <a:fillRect/>
          </a:stretch>
        </p:blipFill>
        <p:spPr bwMode="auto">
          <a:xfrm>
            <a:off x="4355976" y="4509120"/>
            <a:ext cx="4788024" cy="2348880"/>
          </a:xfrm>
          <a:prstGeom prst="rect">
            <a:avLst/>
          </a:prstGeom>
          <a:noFill/>
        </p:spPr>
      </p:pic>
      <p:pic>
        <p:nvPicPr>
          <p:cNvPr id="8" name="Picture 8" descr="http://img.desmotivaciones.es/201107/RamsayMOS0812_468x451.jpg"/>
          <p:cNvPicPr>
            <a:picLocks noChangeAspect="1" noChangeArrowheads="1"/>
          </p:cNvPicPr>
          <p:nvPr/>
        </p:nvPicPr>
        <p:blipFill>
          <a:blip r:embed="rId4" cstate="print"/>
          <a:srcRect/>
          <a:stretch>
            <a:fillRect/>
          </a:stretch>
        </p:blipFill>
        <p:spPr bwMode="auto">
          <a:xfrm>
            <a:off x="0" y="2276872"/>
            <a:ext cx="4355976" cy="4581128"/>
          </a:xfrm>
          <a:prstGeom prst="rect">
            <a:avLst/>
          </a:prstGeom>
          <a:noFill/>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5">
                    <a:lumMod val="75000"/>
                  </a:schemeClr>
                </a:solidFill>
              </a:rPr>
              <a:t>MASTER CHEF SOCIOLÓGICO (23/04/14)</a:t>
            </a:r>
            <a:endParaRPr lang="es-ES" dirty="0">
              <a:solidFill>
                <a:schemeClr val="accent5">
                  <a:lumMod val="75000"/>
                </a:schemeClr>
              </a:solidFill>
            </a:endParaRPr>
          </a:p>
        </p:txBody>
      </p:sp>
      <p:sp>
        <p:nvSpPr>
          <p:cNvPr id="3" name="2 Subtítulo"/>
          <p:cNvSpPr>
            <a:spLocks noGrp="1"/>
          </p:cNvSpPr>
          <p:nvPr>
            <p:ph type="subTitle" idx="1"/>
          </p:nvPr>
        </p:nvSpPr>
        <p:spPr>
          <a:xfrm>
            <a:off x="0" y="548680"/>
            <a:ext cx="9144000" cy="6309320"/>
          </a:xfrm>
        </p:spPr>
        <p:txBody>
          <a:bodyPr>
            <a:normAutofit/>
          </a:bodyPr>
          <a:lstStyle/>
          <a:p>
            <a:pPr algn="just"/>
            <a:r>
              <a:rPr lang="es-ES" sz="2400" b="1" u="sng" dirty="0" smtClean="0">
                <a:solidFill>
                  <a:schemeClr val="bg1"/>
                </a:solidFill>
              </a:rPr>
              <a:t>PLATO 3. VIOLENCIA POLÍTICA</a:t>
            </a:r>
            <a:r>
              <a:rPr lang="es-ES" sz="2400" b="1" dirty="0" smtClean="0">
                <a:solidFill>
                  <a:schemeClr val="bg1"/>
                </a:solidFill>
              </a:rPr>
              <a:t>. Ya tienen personas seleccionadas para las entrevistas. Les sugerí añadir alumnado del grado de Sociología (uno por curso)… Hoy se mezclaron con el grupo de Opinión pública.</a:t>
            </a:r>
          </a:p>
          <a:p>
            <a:pPr algn="just"/>
            <a:endParaRPr lang="es-ES" sz="2400" b="1" u="sng" dirty="0" smtClean="0">
              <a:solidFill>
                <a:schemeClr val="bg1"/>
              </a:solidFill>
            </a:endParaRPr>
          </a:p>
          <a:p>
            <a:pPr algn="just"/>
            <a:endParaRPr lang="es-ES" sz="2400" b="1" u="sng" dirty="0" smtClean="0">
              <a:solidFill>
                <a:schemeClr val="bg1"/>
              </a:solidFill>
            </a:endParaRPr>
          </a:p>
          <a:p>
            <a:pPr algn="just"/>
            <a:endParaRPr lang="es-ES" sz="2400" b="1" u="sng" dirty="0" smtClean="0">
              <a:solidFill>
                <a:schemeClr val="bg1"/>
              </a:solidFill>
            </a:endParaRPr>
          </a:p>
          <a:p>
            <a:pPr algn="just"/>
            <a:endParaRPr lang="es-ES" sz="2400" b="1" u="sng" dirty="0" smtClean="0">
              <a:solidFill>
                <a:schemeClr val="bg1"/>
              </a:solidFill>
            </a:endParaRPr>
          </a:p>
          <a:p>
            <a:pPr algn="just"/>
            <a:endParaRPr lang="es-ES" sz="2400" b="1" u="sng" dirty="0" smtClean="0">
              <a:solidFill>
                <a:schemeClr val="bg1"/>
              </a:solidFill>
            </a:endParaRPr>
          </a:p>
          <a:p>
            <a:pPr algn="just"/>
            <a:endParaRPr lang="es-ES" sz="2400" b="1" u="sng" dirty="0" smtClean="0">
              <a:solidFill>
                <a:schemeClr val="bg1"/>
              </a:solidFill>
            </a:endParaRPr>
          </a:p>
          <a:p>
            <a:pPr algn="just"/>
            <a:r>
              <a:rPr lang="es-ES" sz="2400" b="1" u="sng" dirty="0" smtClean="0">
                <a:solidFill>
                  <a:schemeClr val="bg1"/>
                </a:solidFill>
              </a:rPr>
              <a:t>PLATO 8. OPINIÓN PÚBLICA</a:t>
            </a:r>
            <a:r>
              <a:rPr lang="es-ES" sz="2400" b="1" dirty="0" smtClean="0">
                <a:solidFill>
                  <a:schemeClr val="bg1"/>
                </a:solidFill>
              </a:rPr>
              <a:t>. Hicieron el seguimiento de opiniones sobre el 22M en periódicos digitales (El País, El Mundo, La Razón y Público). La dificultad está en que no se guarda la fecha, como sí ocurre en papel. Quieren añadir El Día y tratar el tema de las prospecciones petrolíferas en Canarias. Sugiero seguir el plan previsto. Van a exponer el plato el 6 de mayo…</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4" name="Picture 3" descr="C:\Users\user\Desktop\SOCIOLOGÍA POLÍTICA\PRACTICAS\MASTER CHEF\IMÁGENES MASTER CHEF\23 abril\20140423_170837.jpg"/>
          <p:cNvPicPr>
            <a:picLocks noChangeAspect="1" noChangeArrowheads="1"/>
          </p:cNvPicPr>
          <p:nvPr/>
        </p:nvPicPr>
        <p:blipFill>
          <a:blip r:embed="rId2" cstate="print"/>
          <a:srcRect/>
          <a:stretch>
            <a:fillRect/>
          </a:stretch>
        </p:blipFill>
        <p:spPr bwMode="auto">
          <a:xfrm>
            <a:off x="395536" y="1772816"/>
            <a:ext cx="3456384" cy="2448272"/>
          </a:xfrm>
          <a:prstGeom prst="rect">
            <a:avLst/>
          </a:prstGeom>
          <a:noFill/>
        </p:spPr>
      </p:pic>
      <p:pic>
        <p:nvPicPr>
          <p:cNvPr id="5" name="Picture 2" descr="C:\Users\user\Desktop\SOCIOLOGÍA POLÍTICA\PRACTICAS\MASTER CHEF\IMÁGENES MASTER CHEF\23 abril\20140423_150549.jpg"/>
          <p:cNvPicPr>
            <a:picLocks noChangeAspect="1" noChangeArrowheads="1"/>
          </p:cNvPicPr>
          <p:nvPr/>
        </p:nvPicPr>
        <p:blipFill>
          <a:blip r:embed="rId3" cstate="print"/>
          <a:srcRect/>
          <a:stretch>
            <a:fillRect/>
          </a:stretch>
        </p:blipFill>
        <p:spPr bwMode="auto">
          <a:xfrm>
            <a:off x="4644008" y="1844824"/>
            <a:ext cx="3487936" cy="2520280"/>
          </a:xfrm>
          <a:prstGeom prst="rect">
            <a:avLst/>
          </a:prstGeom>
          <a:noFill/>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5">
                    <a:lumMod val="75000"/>
                  </a:schemeClr>
                </a:solidFill>
              </a:rPr>
              <a:t>MASTER CHEF SOCIOLÓGICO (23/04/14)</a:t>
            </a:r>
            <a:endParaRPr lang="es-ES" dirty="0">
              <a:solidFill>
                <a:schemeClr val="accent5">
                  <a:lumMod val="75000"/>
                </a:schemeClr>
              </a:solidFill>
            </a:endParaRPr>
          </a:p>
        </p:txBody>
      </p:sp>
      <p:sp>
        <p:nvSpPr>
          <p:cNvPr id="3" name="2 Subtítulo"/>
          <p:cNvSpPr>
            <a:spLocks noGrp="1"/>
          </p:cNvSpPr>
          <p:nvPr>
            <p:ph type="subTitle" idx="1"/>
          </p:nvPr>
        </p:nvSpPr>
        <p:spPr>
          <a:xfrm>
            <a:off x="0" y="548680"/>
            <a:ext cx="9144000" cy="6309320"/>
          </a:xfrm>
        </p:spPr>
        <p:txBody>
          <a:bodyPr>
            <a:normAutofit lnSpcReduction="10000"/>
          </a:bodyPr>
          <a:lstStyle/>
          <a:p>
            <a:pPr lvl="0" algn="just"/>
            <a:r>
              <a:rPr lang="es-ES" sz="2400" b="1" u="sng" dirty="0" smtClean="0">
                <a:solidFill>
                  <a:schemeClr val="bg1"/>
                </a:solidFill>
              </a:rPr>
              <a:t>PLATO 4. IDEOLOGÍA Y UTOPÍA</a:t>
            </a:r>
            <a:r>
              <a:rPr lang="es-ES" sz="2400" b="1" dirty="0" smtClean="0">
                <a:solidFill>
                  <a:schemeClr val="bg1"/>
                </a:solidFill>
              </a:rPr>
              <a:t>. Sólo vino una componente del grupo (el resto, navegando). Nira quería enseñarme lo hecho por ahora y me negué: quiero que me sorprendan el día de la exposición (aún por concretar). Aarón forzadamente callado, pero no ausente…</a:t>
            </a:r>
          </a:p>
          <a:p>
            <a:pPr lvl="0" algn="just"/>
            <a:r>
              <a:rPr lang="es-ES" sz="2400" b="1" u="sng" dirty="0" smtClean="0">
                <a:solidFill>
                  <a:schemeClr val="bg1"/>
                </a:solidFill>
              </a:rPr>
              <a:t>PLATO 5. ELITES LOCALES</a:t>
            </a:r>
            <a:r>
              <a:rPr lang="es-ES" sz="2400" b="1" dirty="0" smtClean="0">
                <a:solidFill>
                  <a:schemeClr val="bg1"/>
                </a:solidFill>
              </a:rPr>
              <a:t>. Ausentes hoy también. Me dicen que tienen muy avanzado el tema buscando familias de elite en la isla de Tenerife (¿ocho apellidos canarios?). También me dijeron que habían corregido el video de la etapa de TOP CHEF. Sin concretar fecha de exposición. Sin noticias. </a:t>
            </a:r>
          </a:p>
          <a:p>
            <a:pPr lvl="0" algn="just"/>
            <a:endParaRPr lang="es-ES" sz="2400" b="1" u="sng" dirty="0" smtClean="0">
              <a:solidFill>
                <a:schemeClr val="bg1"/>
              </a:solidFill>
            </a:endParaRPr>
          </a:p>
          <a:p>
            <a:pPr lvl="0" algn="just"/>
            <a:endParaRPr lang="es-ES" sz="2400" b="1" u="sng" dirty="0" smtClean="0">
              <a:solidFill>
                <a:schemeClr val="bg1"/>
              </a:solidFill>
            </a:endParaRPr>
          </a:p>
          <a:p>
            <a:pPr lvl="0" algn="just"/>
            <a:endParaRPr lang="es-ES" sz="2400" b="1" u="sng" dirty="0" smtClean="0">
              <a:solidFill>
                <a:schemeClr val="bg1"/>
              </a:solidFill>
            </a:endParaRPr>
          </a:p>
          <a:p>
            <a:pPr lvl="0" algn="just"/>
            <a:endParaRPr lang="es-ES" sz="2400" b="1" u="sng" dirty="0" smtClean="0">
              <a:solidFill>
                <a:schemeClr val="bg1"/>
              </a:solidFill>
            </a:endParaRPr>
          </a:p>
          <a:p>
            <a:pPr lvl="0" algn="just"/>
            <a:endParaRPr lang="es-ES" sz="2400" b="1" u="sng" dirty="0" smtClean="0">
              <a:solidFill>
                <a:schemeClr val="bg1"/>
              </a:solidFill>
            </a:endParaRPr>
          </a:p>
          <a:p>
            <a:pPr lvl="0" algn="just"/>
            <a:r>
              <a:rPr lang="es-ES" sz="2400" b="1" u="sng" dirty="0" smtClean="0">
                <a:solidFill>
                  <a:schemeClr val="bg1"/>
                </a:solidFill>
              </a:rPr>
              <a:t>PLATO 6. REVOLUCIONES</a:t>
            </a:r>
            <a:r>
              <a:rPr lang="es-ES" sz="2400" b="1" dirty="0" smtClean="0">
                <a:solidFill>
                  <a:schemeClr val="bg1"/>
                </a:solidFill>
              </a:rPr>
              <a:t>. También ausentes. Sin concretar fecha de exposición. Sin noticias.</a:t>
            </a:r>
          </a:p>
        </p:txBody>
      </p:sp>
      <p:pic>
        <p:nvPicPr>
          <p:cNvPr id="5" name="Picture 2" descr="C:\Users\user\Desktop\SOCIOLOGÍA POLÍTICA\LIBROS\20140423_091422.jpg"/>
          <p:cNvPicPr>
            <a:picLocks noChangeAspect="1" noChangeArrowheads="1"/>
          </p:cNvPicPr>
          <p:nvPr/>
        </p:nvPicPr>
        <p:blipFill>
          <a:blip r:embed="rId2" cstate="print"/>
          <a:srcRect/>
          <a:stretch>
            <a:fillRect/>
          </a:stretch>
        </p:blipFill>
        <p:spPr bwMode="auto">
          <a:xfrm>
            <a:off x="6732240" y="3356992"/>
            <a:ext cx="2016224" cy="2132856"/>
          </a:xfrm>
          <a:prstGeom prst="rect">
            <a:avLst/>
          </a:prstGeom>
          <a:noFill/>
        </p:spPr>
      </p:pic>
      <p:pic>
        <p:nvPicPr>
          <p:cNvPr id="2050" name="Picture 2" descr="C:\Users\user\Desktop\SOCIOLOGÍA POLÍTICA\LIBROS\20140423_091905.jpg"/>
          <p:cNvPicPr>
            <a:picLocks noChangeAspect="1" noChangeArrowheads="1"/>
          </p:cNvPicPr>
          <p:nvPr/>
        </p:nvPicPr>
        <p:blipFill>
          <a:blip r:embed="rId3" cstate="print"/>
          <a:srcRect/>
          <a:stretch>
            <a:fillRect/>
          </a:stretch>
        </p:blipFill>
        <p:spPr bwMode="auto">
          <a:xfrm>
            <a:off x="683568" y="3789040"/>
            <a:ext cx="1277888" cy="1800200"/>
          </a:xfrm>
          <a:prstGeom prst="rect">
            <a:avLst/>
          </a:prstGeom>
          <a:noFill/>
        </p:spPr>
      </p:pic>
      <p:pic>
        <p:nvPicPr>
          <p:cNvPr id="7" name="Picture 3" descr="C:\Users\user\Desktop\MENSAJES, FRASES, IMÁGENES Y CHISTES\1016413_10203477346638392_1175069558_n[1].jpg"/>
          <p:cNvPicPr>
            <a:picLocks noChangeAspect="1" noChangeArrowheads="1"/>
          </p:cNvPicPr>
          <p:nvPr/>
        </p:nvPicPr>
        <p:blipFill>
          <a:blip r:embed="rId4" cstate="print"/>
          <a:srcRect/>
          <a:stretch>
            <a:fillRect/>
          </a:stretch>
        </p:blipFill>
        <p:spPr bwMode="auto">
          <a:xfrm>
            <a:off x="3059832" y="3356992"/>
            <a:ext cx="2647950" cy="1905000"/>
          </a:xfrm>
          <a:prstGeom prst="rect">
            <a:avLst/>
          </a:prstGeom>
          <a:noFill/>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5">
                    <a:lumMod val="75000"/>
                  </a:schemeClr>
                </a:solidFill>
              </a:rPr>
              <a:t>MASTER CHEF SOCIOLÓGICO (23/04/14)</a:t>
            </a:r>
            <a:endParaRPr lang="es-ES" dirty="0">
              <a:solidFill>
                <a:schemeClr val="accent5">
                  <a:lumMod val="75000"/>
                </a:schemeClr>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u="sng" dirty="0" smtClean="0">
                <a:solidFill>
                  <a:schemeClr val="bg1"/>
                </a:solidFill>
              </a:rPr>
              <a:t>PLATO 7. NACIONALISMOS</a:t>
            </a:r>
            <a:r>
              <a:rPr lang="es-ES" sz="2400" b="1" dirty="0" smtClean="0">
                <a:solidFill>
                  <a:schemeClr val="bg1"/>
                </a:solidFill>
              </a:rPr>
              <a:t>. El grupo más numeroso se presentó con todo el equipo. La idea es comparar el nacionalismo vasco con el canario. Sugerí hacerlo con las trayectorias vitales de Sabino Arana y de Secundino Delgado y con las características ideológicas y estructurales del PNV y el PNC. Espero haberles inspirado al respecto. Falta concretar fecha de exposición.</a:t>
            </a:r>
          </a:p>
          <a:p>
            <a:pPr lvl="0" algn="just"/>
            <a:endParaRPr lang="es-ES" sz="2400" b="1" dirty="0">
              <a:solidFill>
                <a:schemeClr val="tx1"/>
              </a:solidFill>
            </a:endParaRPr>
          </a:p>
        </p:txBody>
      </p:sp>
      <p:pic>
        <p:nvPicPr>
          <p:cNvPr id="5" name="Picture 5" descr="C:\Users\user\Desktop\MENSAJES, FRASES, IMÁGENES Y CHISTES\IMG_62417010530201.jpeg"/>
          <p:cNvPicPr>
            <a:picLocks noChangeAspect="1" noChangeArrowheads="1"/>
          </p:cNvPicPr>
          <p:nvPr/>
        </p:nvPicPr>
        <p:blipFill>
          <a:blip r:embed="rId2" cstate="print"/>
          <a:srcRect/>
          <a:stretch>
            <a:fillRect/>
          </a:stretch>
        </p:blipFill>
        <p:spPr bwMode="auto">
          <a:xfrm>
            <a:off x="5292080" y="2492896"/>
            <a:ext cx="3600400" cy="2996952"/>
          </a:xfrm>
          <a:prstGeom prst="rect">
            <a:avLst/>
          </a:prstGeom>
          <a:noFill/>
        </p:spPr>
      </p:pic>
      <p:pic>
        <p:nvPicPr>
          <p:cNvPr id="6" name="Picture 4" descr="C:\Users\user\Desktop\SOCIOLOGÍA POLÍTICA\PRACTICAS\MASTER CHEF\IMÁGENES MASTER CHEF\23 abril\20140423_170843.jpg"/>
          <p:cNvPicPr>
            <a:picLocks noChangeAspect="1" noChangeArrowheads="1"/>
          </p:cNvPicPr>
          <p:nvPr/>
        </p:nvPicPr>
        <p:blipFill>
          <a:blip r:embed="rId3" cstate="print"/>
          <a:srcRect/>
          <a:stretch>
            <a:fillRect/>
          </a:stretch>
        </p:blipFill>
        <p:spPr bwMode="auto">
          <a:xfrm>
            <a:off x="179512" y="2852936"/>
            <a:ext cx="4968552" cy="3888432"/>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(29/04/14)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Ya llegó el día de las primeras exposiciones de Máster Chef sociológico. Se presentaron tres platos. Bien para ACABAR YA, bien porque NO HAY MÁS QUE HACER. Ha sido una tarde densa…</a:t>
            </a:r>
          </a:p>
          <a:p>
            <a:pPr lvl="0" algn="just"/>
            <a:r>
              <a:rPr lang="es-ES" sz="2400" b="1" dirty="0" smtClean="0">
                <a:solidFill>
                  <a:schemeClr val="bg1"/>
                </a:solidFill>
              </a:rPr>
              <a:t>Comenzamos con el </a:t>
            </a:r>
            <a:r>
              <a:rPr lang="es-ES" sz="2400" b="1" u="sng" dirty="0" smtClean="0">
                <a:solidFill>
                  <a:schemeClr val="bg1"/>
                </a:solidFill>
              </a:rPr>
              <a:t>plato 4: IDEOLOGÍA Y UTOPÍA</a:t>
            </a:r>
            <a:r>
              <a:rPr lang="es-ES" sz="2400" b="1" dirty="0" smtClean="0">
                <a:solidFill>
                  <a:schemeClr val="bg1"/>
                </a:solidFill>
              </a:rPr>
              <a:t>. Nos hicieron viajar a una entropía de la utopía: piroclastos de un futuro lejano. </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4" name="Picture 7" descr="C:\Users\user\Desktop\SOCIOLOGÍA POLÍTICA\PRACTICAS\MASTER CHEF\IMÁGENES MASTER CHEF\29 ABRIL\20140429_154017.jpg">
            <a:hlinkClick r:id="rId2" action="ppaction://hlinkpres?slideindex=1&amp;slidetitle="/>
          </p:cNvPr>
          <p:cNvPicPr>
            <a:picLocks noChangeAspect="1" noChangeArrowheads="1"/>
          </p:cNvPicPr>
          <p:nvPr/>
        </p:nvPicPr>
        <p:blipFill>
          <a:blip r:embed="rId3" cstate="print"/>
          <a:srcRect/>
          <a:stretch>
            <a:fillRect/>
          </a:stretch>
        </p:blipFill>
        <p:spPr bwMode="auto">
          <a:xfrm>
            <a:off x="539552" y="2780928"/>
            <a:ext cx="3528392" cy="3312368"/>
          </a:xfrm>
          <a:prstGeom prst="rect">
            <a:avLst/>
          </a:prstGeom>
          <a:noFill/>
        </p:spPr>
      </p:pic>
      <p:pic>
        <p:nvPicPr>
          <p:cNvPr id="6" name="Picture 2" descr="C:\Users\user\Desktop\SOCIOLOGÍA POLÍTICA\PRACTICAS\MASTER CHEF\IMÁGENES MASTER CHEF\29 ABRIL\20140429_151349.jpg">
            <a:hlinkClick r:id="rId4" action="ppaction://hlinkfile"/>
          </p:cNvPr>
          <p:cNvPicPr>
            <a:picLocks noChangeAspect="1" noChangeArrowheads="1"/>
          </p:cNvPicPr>
          <p:nvPr/>
        </p:nvPicPr>
        <p:blipFill>
          <a:blip r:embed="rId5" cstate="print"/>
          <a:srcRect/>
          <a:stretch>
            <a:fillRect/>
          </a:stretch>
        </p:blipFill>
        <p:spPr bwMode="auto">
          <a:xfrm>
            <a:off x="4716016" y="2780928"/>
            <a:ext cx="3744416" cy="3312368"/>
          </a:xfrm>
          <a:prstGeom prst="rect">
            <a:avLst/>
          </a:prstGeo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(29/04/14)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Un delicioso plato, complejo, difícil, diferente. “… durante el período de creación del plato hemos pasado ratos muy entretenidos en los que indirectamente los propios miembros del grupo nos hemos conocido mucho mejor, nuestras formas de pensar, etcétera. Hemos tenido que reflexionar sobre cuestiones muy diversas, siempre intentando responder a la pregunta ‘¿Cómo sería nuestra sociedad utópica?’… Durante las primeras horas fue todo muy disperso: ‘hacer una lluvia de ideas’, ‘apunta esto’, ‘no olvides de poner lo otro’, ‘y si…’, ‘deberíamos tener…’, ‘eso no me parece del todo adecuado’, etcétera”. La primera conclusión que llegamos es que necesitábamos un modelo, una receta, un molde (no el de bizcocho)… y elegimos la Utopía de Tomás Moro”.</a:t>
            </a: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4" name="Picture 2" descr="C:\Users\user\Desktop\SOCIOLOGÍA POLÍTICA\PRACTICAS\MASTER CHEF\IMÁGENES MASTER CHEF\29 ABRIL\20140429_150956.jpg"/>
          <p:cNvPicPr>
            <a:picLocks noChangeAspect="1" noChangeArrowheads="1"/>
          </p:cNvPicPr>
          <p:nvPr/>
        </p:nvPicPr>
        <p:blipFill>
          <a:blip r:embed="rId2" cstate="print"/>
          <a:srcRect/>
          <a:stretch>
            <a:fillRect/>
          </a:stretch>
        </p:blipFill>
        <p:spPr bwMode="auto">
          <a:xfrm>
            <a:off x="2267744" y="4725144"/>
            <a:ext cx="3816424" cy="2016224"/>
          </a:xfrm>
          <a:prstGeom prst="rect">
            <a:avLst/>
          </a:prstGeom>
          <a:noFill/>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(29/04/14)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“Decidimos estructurar nuestra utopía con cierta similitud a la de Moro, cumplimentándola con aportaciones personales y con otras utopías y distopías que conocíamos… Hemos intentado evitar a los autores en la medida de lo posible. Y hacer un ejercicio similar a una ‘novela de ciencia ficción’ que a la sociología en sí. No obstante, una cosa va ligada a la otra y es inevitable que nuestra utopía sea afín a nuestra forma de pensar y de sentir, a nuestra ideología. Incluso nos hemos atrevido a añadir alguna nota humorística parodiando los aspectos del día a día…”.</a:t>
            </a:r>
          </a:p>
          <a:p>
            <a:pPr lvl="0" algn="just"/>
            <a:endParaRPr lang="es-ES" sz="2400" b="1" dirty="0">
              <a:solidFill>
                <a:schemeClr val="tx1"/>
              </a:solidFill>
            </a:endParaRPr>
          </a:p>
        </p:txBody>
      </p:sp>
      <p:pic>
        <p:nvPicPr>
          <p:cNvPr id="4" name="Picture 3" descr="C:\Users\user\Desktop\SOCIOLOGÍA POLÍTICA\PRACTICAS\MASTER CHEF\IMÁGENES MASTER CHEF\29 ABRIL\20140429_151026.jpg"/>
          <p:cNvPicPr>
            <a:picLocks noChangeAspect="1" noChangeArrowheads="1"/>
          </p:cNvPicPr>
          <p:nvPr/>
        </p:nvPicPr>
        <p:blipFill>
          <a:blip r:embed="rId2" cstate="print"/>
          <a:srcRect/>
          <a:stretch>
            <a:fillRect/>
          </a:stretch>
        </p:blipFill>
        <p:spPr bwMode="auto">
          <a:xfrm>
            <a:off x="467544" y="4149080"/>
            <a:ext cx="3312368" cy="2448272"/>
          </a:xfrm>
          <a:prstGeom prst="rect">
            <a:avLst/>
          </a:prstGeom>
          <a:noFill/>
        </p:spPr>
      </p:pic>
      <p:pic>
        <p:nvPicPr>
          <p:cNvPr id="6" name="Picture 2" descr="C:\Users\user\Desktop\SOCIOLOGÍA POLÍTICA\PRACTICAS\MASTER CHEF\FRASES Y MENSAJES PARA CLASES\IMG_84526400162337.jpeg"/>
          <p:cNvPicPr>
            <a:picLocks noChangeAspect="1" noChangeArrowheads="1"/>
          </p:cNvPicPr>
          <p:nvPr/>
        </p:nvPicPr>
        <p:blipFill>
          <a:blip r:embed="rId3" cstate="print"/>
          <a:srcRect/>
          <a:stretch>
            <a:fillRect/>
          </a:stretch>
        </p:blipFill>
        <p:spPr bwMode="auto">
          <a:xfrm>
            <a:off x="4427984" y="3717032"/>
            <a:ext cx="4476750" cy="3140968"/>
          </a:xfrm>
          <a:prstGeom prst="rect">
            <a:avLst/>
          </a:prstGeom>
          <a:noFill/>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(29/04/14)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DESCRIPCIÓN FÍSICA Y NATURAL DEL ARCHIPIÉLAGO.</a:t>
            </a:r>
          </a:p>
          <a:p>
            <a:pPr lvl="0" algn="just"/>
            <a:r>
              <a:rPr lang="es-ES" sz="2400" b="1" dirty="0" smtClean="0">
                <a:solidFill>
                  <a:schemeClr val="bg1"/>
                </a:solidFill>
              </a:rPr>
              <a:t>SISTEMA POLÍTICO, JUDICIAL Y CUESTIONES RELACIONADAS.</a:t>
            </a:r>
          </a:p>
          <a:p>
            <a:pPr lvl="0" algn="just"/>
            <a:r>
              <a:rPr lang="es-ES" sz="2400" b="1" dirty="0" smtClean="0">
                <a:solidFill>
                  <a:schemeClr val="bg1"/>
                </a:solidFill>
              </a:rPr>
              <a:t>EL TRABAJO.</a:t>
            </a:r>
          </a:p>
          <a:p>
            <a:pPr lvl="0" algn="just"/>
            <a:r>
              <a:rPr lang="es-ES" sz="2400" b="1" dirty="0" smtClean="0">
                <a:solidFill>
                  <a:schemeClr val="bg1"/>
                </a:solidFill>
              </a:rPr>
              <a:t>SISTEMA DE GÉNERO: MULTIGÉNERO.</a:t>
            </a:r>
          </a:p>
          <a:p>
            <a:pPr lvl="0" algn="just"/>
            <a:r>
              <a:rPr lang="es-ES" sz="2400" b="1" dirty="0" smtClean="0">
                <a:solidFill>
                  <a:schemeClr val="bg1"/>
                </a:solidFill>
              </a:rPr>
              <a:t>ARTE: EL FELICINISMO.</a:t>
            </a:r>
          </a:p>
          <a:p>
            <a:pPr lvl="0" algn="just"/>
            <a:r>
              <a:rPr lang="es-ES" sz="2400" b="1" dirty="0" smtClean="0">
                <a:solidFill>
                  <a:schemeClr val="bg1"/>
                </a:solidFill>
              </a:rPr>
              <a:t>OCIO, CULTURA Y VESTIMENTA.</a:t>
            </a:r>
          </a:p>
          <a:p>
            <a:pPr lvl="0" algn="just"/>
            <a:r>
              <a:rPr lang="es-ES" sz="2400" b="1" dirty="0" smtClean="0">
                <a:solidFill>
                  <a:schemeClr val="bg1"/>
                </a:solidFill>
              </a:rPr>
              <a:t>EDUCACIÓN, SERVICIOS PÚBLICOS Y SANIDAD.</a:t>
            </a:r>
          </a:p>
          <a:p>
            <a:pPr lvl="0" algn="just"/>
            <a:r>
              <a:rPr lang="es-ES" sz="2400" b="1" dirty="0" smtClean="0">
                <a:solidFill>
                  <a:schemeClr val="bg1"/>
                </a:solidFill>
              </a:rPr>
              <a:t>FUENTES DE NERGÍA Y RECICLAJE.</a:t>
            </a:r>
          </a:p>
          <a:p>
            <a:pPr lvl="0" algn="just"/>
            <a:r>
              <a:rPr lang="es-ES" sz="2400" b="1" dirty="0" smtClean="0">
                <a:solidFill>
                  <a:schemeClr val="bg1"/>
                </a:solidFill>
              </a:rPr>
              <a:t>COMERCIO EXTERIOR Y RELACIONES INTERNACIONALES.</a:t>
            </a:r>
          </a:p>
          <a:p>
            <a:pPr lvl="0" algn="just"/>
            <a:r>
              <a:rPr lang="es-ES" sz="2400" b="1" dirty="0" smtClean="0">
                <a:solidFill>
                  <a:schemeClr val="bg1"/>
                </a:solidFill>
              </a:rPr>
              <a:t>MEDIOS DE COMUNICACIÓN.</a:t>
            </a:r>
          </a:p>
          <a:p>
            <a:pPr lvl="0" algn="just"/>
            <a:r>
              <a:rPr lang="es-ES" sz="2400" b="1" dirty="0" smtClean="0">
                <a:solidFill>
                  <a:schemeClr val="bg1"/>
                </a:solidFill>
              </a:rPr>
              <a:t>RELIGIONES.</a:t>
            </a:r>
          </a:p>
          <a:p>
            <a:pPr lvl="0" algn="just"/>
            <a:r>
              <a:rPr lang="es-ES" sz="2400" b="1" dirty="0" smtClean="0">
                <a:solidFill>
                  <a:schemeClr val="bg1"/>
                </a:solidFill>
              </a:rPr>
              <a:t>CONCLUSIONES.</a:t>
            </a:r>
          </a:p>
          <a:p>
            <a:pPr lvl="0" algn="just"/>
            <a:endParaRPr lang="es-ES" sz="2400" b="1" dirty="0">
              <a:solidFill>
                <a:schemeClr val="tx1"/>
              </a:solidFill>
            </a:endParaRPr>
          </a:p>
        </p:txBody>
      </p:sp>
      <p:pic>
        <p:nvPicPr>
          <p:cNvPr id="4" name="Picture 7" descr="C:\Users\user\Desktop\SOCIOLOGÍA POLÍTICA\PRACTICAS\MASTER CHEF\IMÁGENES MASTER CHEF\29 ABRIL\20140429_151310.jpg"/>
          <p:cNvPicPr>
            <a:picLocks noChangeAspect="1" noChangeArrowheads="1"/>
          </p:cNvPicPr>
          <p:nvPr/>
        </p:nvPicPr>
        <p:blipFill>
          <a:blip r:embed="rId2" cstate="print"/>
          <a:srcRect/>
          <a:stretch>
            <a:fillRect/>
          </a:stretch>
        </p:blipFill>
        <p:spPr bwMode="auto">
          <a:xfrm>
            <a:off x="6156176" y="1484784"/>
            <a:ext cx="2771800" cy="2520280"/>
          </a:xfrm>
          <a:prstGeom prst="rect">
            <a:avLst/>
          </a:prstGeom>
          <a:noFill/>
        </p:spPr>
      </p:pic>
      <p:pic>
        <p:nvPicPr>
          <p:cNvPr id="5" name="Picture 3" descr="C:\Users\user\Desktop\SOCIOLOGÍA POLÍTICA\PRACTICAS\MASTER CHEF\IMÁGENES MASTER CHEF\29 ABRIL\20140429_152722.jpg"/>
          <p:cNvPicPr>
            <a:picLocks noChangeAspect="1" noChangeArrowheads="1"/>
          </p:cNvPicPr>
          <p:nvPr/>
        </p:nvPicPr>
        <p:blipFill>
          <a:blip r:embed="rId3" cstate="print"/>
          <a:srcRect/>
          <a:stretch>
            <a:fillRect/>
          </a:stretch>
        </p:blipFill>
        <p:spPr bwMode="auto">
          <a:xfrm>
            <a:off x="4355976" y="4437112"/>
            <a:ext cx="2767856" cy="2304256"/>
          </a:xfrm>
          <a:prstGeom prst="rect">
            <a:avLst/>
          </a:prstGeom>
          <a:noFill/>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404663"/>
          </a:xfrm>
        </p:spPr>
        <p:txBody>
          <a:bodyPr>
            <a:normAutofit fontScale="90000"/>
          </a:bodyPr>
          <a:lstStyle/>
          <a:p>
            <a:r>
              <a:rPr lang="es-ES" b="1" dirty="0" smtClean="0">
                <a:solidFill>
                  <a:srgbClr val="FF0000"/>
                </a:solidFill>
              </a:rPr>
              <a:t>MASTER CHEF SOCIOLÓGICO (29/04/14)</a:t>
            </a:r>
            <a:endParaRPr lang="es-ES" dirty="0">
              <a:solidFill>
                <a:srgbClr val="FF0000"/>
              </a:solidFill>
            </a:endParaRPr>
          </a:p>
        </p:txBody>
      </p:sp>
      <p:sp>
        <p:nvSpPr>
          <p:cNvPr id="3" name="2 Subtítulo"/>
          <p:cNvSpPr>
            <a:spLocks noGrp="1"/>
          </p:cNvSpPr>
          <p:nvPr>
            <p:ph type="subTitle" idx="1"/>
          </p:nvPr>
        </p:nvSpPr>
        <p:spPr>
          <a:xfrm>
            <a:off x="0" y="476672"/>
            <a:ext cx="9144000" cy="6381328"/>
          </a:xfrm>
        </p:spPr>
        <p:txBody>
          <a:bodyPr>
            <a:normAutofit/>
          </a:bodyPr>
          <a:lstStyle/>
          <a:p>
            <a:pPr lvl="0" algn="just"/>
            <a:r>
              <a:rPr lang="es-ES" sz="2400" b="1" dirty="0" smtClean="0">
                <a:solidFill>
                  <a:schemeClr val="bg1"/>
                </a:solidFill>
              </a:rPr>
              <a:t>“Como ejercicio empírico ha sido algo verdaderamente entretenido, lejos de la monotonía que a estas alturas del curso nos exige. Ha sido algo que en parte nos ha evadido, pero sin desconectar de nuestra pasión por la sociología y haciendo uso de la misma (de la pasión y de la sociología). Nos hemos divertido como niños y hemos verdaderamente trabajado en grupo, que es algo que en realidad se hace poco en nuestro ambiente. Nuestro trabajo no es una exposición de un conjunto de individualidades sino un esfuerzo de meditación, negociación, aceptación en gran medida de las ideas del conjunto. Al final eso es lo que realmente estimulante y lo que lo ha hecho atractivo y ameno. Sencillamente esperamos y deseamos que les guste degustarlo casi tanto como a nosotros elaborarlo”.</a:t>
            </a:r>
          </a:p>
          <a:p>
            <a:pPr lvl="0" algn="just"/>
            <a:endParaRPr lang="es-ES" sz="2400" b="1" dirty="0">
              <a:solidFill>
                <a:schemeClr val="tx1"/>
              </a:solidFill>
            </a:endParaRPr>
          </a:p>
        </p:txBody>
      </p:sp>
      <p:pic>
        <p:nvPicPr>
          <p:cNvPr id="4" name="Picture 5" descr="C:\Users\user\Desktop\SOCIOLOGÍA POLÍTICA\PRACTICAS\MASTER CHEF\IMÁGENES MASTER CHEF\29 ABRIL\20140429_151140.jpg"/>
          <p:cNvPicPr>
            <a:picLocks noChangeAspect="1" noChangeArrowheads="1"/>
          </p:cNvPicPr>
          <p:nvPr/>
        </p:nvPicPr>
        <p:blipFill>
          <a:blip r:embed="rId2" cstate="print"/>
          <a:srcRect/>
          <a:stretch>
            <a:fillRect/>
          </a:stretch>
        </p:blipFill>
        <p:spPr bwMode="auto">
          <a:xfrm>
            <a:off x="6516216" y="4653136"/>
            <a:ext cx="2627784" cy="2204864"/>
          </a:xfrm>
          <a:prstGeom prst="rect">
            <a:avLst/>
          </a:prstGeom>
          <a:noFill/>
        </p:spPr>
      </p:pic>
      <p:pic>
        <p:nvPicPr>
          <p:cNvPr id="5" name="Picture 6" descr="C:\Users\user\Desktop\SOCIOLOGÍA POLÍTICA\PRACTICAS\MASTER CHEF\IMÁGENES MASTER CHEF\29 ABRIL\20140429_151226.jpg"/>
          <p:cNvPicPr>
            <a:picLocks noChangeAspect="1" noChangeArrowheads="1"/>
          </p:cNvPicPr>
          <p:nvPr/>
        </p:nvPicPr>
        <p:blipFill>
          <a:blip r:embed="rId3" cstate="print"/>
          <a:srcRect/>
          <a:stretch>
            <a:fillRect/>
          </a:stretch>
        </p:blipFill>
        <p:spPr bwMode="auto">
          <a:xfrm>
            <a:off x="179512" y="5013176"/>
            <a:ext cx="2880320" cy="1844824"/>
          </a:xfrm>
          <a:prstGeom prst="rect">
            <a:avLst/>
          </a:prstGeom>
          <a:noFill/>
        </p:spPr>
      </p:pic>
      <p:pic>
        <p:nvPicPr>
          <p:cNvPr id="6" name="Picture 6" descr="C:\Users\user\Desktop\SOCIOLOGÍA POLÍTICA\PRACTICAS\MASTER CHEF\IMÁGENES MASTER CHEF\29 ABRIL\20140429_153202.jpg"/>
          <p:cNvPicPr>
            <a:picLocks noChangeAspect="1" noChangeArrowheads="1"/>
          </p:cNvPicPr>
          <p:nvPr/>
        </p:nvPicPr>
        <p:blipFill>
          <a:blip r:embed="rId4" cstate="print"/>
          <a:srcRect/>
          <a:stretch>
            <a:fillRect/>
          </a:stretch>
        </p:blipFill>
        <p:spPr bwMode="auto">
          <a:xfrm>
            <a:off x="3131840" y="5013176"/>
            <a:ext cx="3312368" cy="1844824"/>
          </a:xfrm>
          <a:prstGeom prst="rect">
            <a:avLst/>
          </a:prstGeom>
          <a:noFill/>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(29/04/14)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Me consta que lo consiguieron. Basta con repasar las caras de atención y las sonrisas satisfechas del personal. Algunos comentarios finales fueron en esa dirección… </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r>
              <a:rPr lang="es-ES" sz="2400" b="1" dirty="0" smtClean="0">
                <a:solidFill>
                  <a:schemeClr val="bg1"/>
                </a:solidFill>
              </a:rPr>
              <a:t>Lo pasamos muy bien. Gracias.</a:t>
            </a:r>
          </a:p>
          <a:p>
            <a:pPr lvl="0" algn="just"/>
            <a:r>
              <a:rPr lang="es-ES" sz="2400" b="1" dirty="0" smtClean="0">
                <a:solidFill>
                  <a:schemeClr val="bg1"/>
                </a:solidFill>
              </a:rPr>
              <a:t>Felicidades.</a:t>
            </a:r>
          </a:p>
          <a:p>
            <a:pPr lvl="0" algn="just"/>
            <a:endParaRPr lang="es-ES" sz="2400" b="1" dirty="0">
              <a:solidFill>
                <a:schemeClr val="tx1"/>
              </a:solidFill>
            </a:endParaRPr>
          </a:p>
        </p:txBody>
      </p:sp>
      <p:pic>
        <p:nvPicPr>
          <p:cNvPr id="5" name="Picture 3" descr="C:\Users\user\Desktop\SOCIOLOGÍA POLÍTICA\PRACTICAS\MASTER CHEF\IMÁGENES MASTER CHEF\29 ABRIL\20140429_151057.jpg"/>
          <p:cNvPicPr>
            <a:picLocks noChangeAspect="1" noChangeArrowheads="1"/>
          </p:cNvPicPr>
          <p:nvPr/>
        </p:nvPicPr>
        <p:blipFill>
          <a:blip r:embed="rId2" cstate="print"/>
          <a:srcRect/>
          <a:stretch>
            <a:fillRect/>
          </a:stretch>
        </p:blipFill>
        <p:spPr bwMode="auto">
          <a:xfrm>
            <a:off x="6695728" y="1412776"/>
            <a:ext cx="2448272" cy="1944216"/>
          </a:xfrm>
          <a:prstGeom prst="rect">
            <a:avLst/>
          </a:prstGeom>
          <a:noFill/>
        </p:spPr>
      </p:pic>
      <p:pic>
        <p:nvPicPr>
          <p:cNvPr id="6" name="Picture 4" descr="C:\Users\user\Desktop\SOCIOLOGÍA POLÍTICA\PRACTICAS\MASTER CHEF\IMÁGENES MASTER CHEF\29 ABRIL\20140429_152818.jpg"/>
          <p:cNvPicPr>
            <a:picLocks noChangeAspect="1" noChangeArrowheads="1"/>
          </p:cNvPicPr>
          <p:nvPr/>
        </p:nvPicPr>
        <p:blipFill>
          <a:blip r:embed="rId3" cstate="print"/>
          <a:srcRect/>
          <a:stretch>
            <a:fillRect/>
          </a:stretch>
        </p:blipFill>
        <p:spPr bwMode="auto">
          <a:xfrm>
            <a:off x="323528" y="1988840"/>
            <a:ext cx="3384376" cy="2736304"/>
          </a:xfrm>
          <a:prstGeom prst="rect">
            <a:avLst/>
          </a:prstGeom>
          <a:noFill/>
        </p:spPr>
      </p:pic>
      <p:pic>
        <p:nvPicPr>
          <p:cNvPr id="7" name="Picture 5" descr="C:\Users\user\Desktop\SOCIOLOGÍA POLÍTICA\PRACTICAS\MASTER CHEF\IMÁGENES MASTER CHEF\29 ABRIL\20140429_152827.jpg"/>
          <p:cNvPicPr>
            <a:picLocks noChangeAspect="1" noChangeArrowheads="1"/>
          </p:cNvPicPr>
          <p:nvPr/>
        </p:nvPicPr>
        <p:blipFill>
          <a:blip r:embed="rId4" cstate="print"/>
          <a:srcRect/>
          <a:stretch>
            <a:fillRect/>
          </a:stretch>
        </p:blipFill>
        <p:spPr bwMode="auto">
          <a:xfrm>
            <a:off x="4932040" y="3645024"/>
            <a:ext cx="3744416" cy="2952328"/>
          </a:xfrm>
          <a:prstGeom prst="rect">
            <a:avLst/>
          </a:prstGeom>
          <a:noFill/>
        </p:spPr>
      </p:pic>
      <p:pic>
        <p:nvPicPr>
          <p:cNvPr id="8" name="Picture 4" descr="C:\Users\user\Desktop\SOCIOLOGÍA POLÍTICA\PRACTICAS\MASTER CHEF\IMÁGENES MASTER CHEF\29 ABRIL\20140429_151033.jpg"/>
          <p:cNvPicPr>
            <a:picLocks noChangeAspect="1" noChangeArrowheads="1"/>
          </p:cNvPicPr>
          <p:nvPr/>
        </p:nvPicPr>
        <p:blipFill>
          <a:blip r:embed="rId5" cstate="print"/>
          <a:srcRect/>
          <a:stretch>
            <a:fillRect/>
          </a:stretch>
        </p:blipFill>
        <p:spPr bwMode="auto">
          <a:xfrm>
            <a:off x="3851920" y="1412776"/>
            <a:ext cx="2736304" cy="2088232"/>
          </a:xfrm>
          <a:prstGeom prst="rect">
            <a:avLst/>
          </a:prstGeom>
          <a:noFill/>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(29/04/14)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El siguiente plato fue el </a:t>
            </a:r>
            <a:r>
              <a:rPr lang="es-ES" sz="2400" b="1" u="sng" dirty="0" smtClean="0">
                <a:solidFill>
                  <a:schemeClr val="bg1"/>
                </a:solidFill>
              </a:rPr>
              <a:t>1: MOVIMIENTOS SOCIALES</a:t>
            </a:r>
            <a:r>
              <a:rPr lang="es-ES" sz="2400" b="1" dirty="0" smtClean="0">
                <a:solidFill>
                  <a:schemeClr val="bg1"/>
                </a:solidFill>
              </a:rPr>
              <a:t>. Nos contaron la trayectoria de Asamblea por Tenerife y de Alternativa Sí se puede en el contexto social, político e histórico correspondiente. </a:t>
            </a:r>
          </a:p>
          <a:p>
            <a:pPr lvl="0" algn="just"/>
            <a:r>
              <a:rPr lang="es-ES" sz="2400" b="1" dirty="0" smtClean="0">
                <a:solidFill>
                  <a:schemeClr val="bg1"/>
                </a:solidFill>
              </a:rPr>
              <a:t>El trabajo empírico se basó en entrevistas a personas con distinto devenir a raíz del surgimiento del partido político: 1) una persona que siguió en Asamblea y continúa en la coordinadora de movimientos sociales; 2) una persona que ocupa en la actualidad un cargo en el partido; y 3) una persona que en principio no siguió la línea de Sí se puede pero que más adelante se vinculó a dicha alternativa política.</a:t>
            </a:r>
          </a:p>
          <a:p>
            <a:pPr lvl="0" algn="just"/>
            <a:endParaRPr lang="es-ES" sz="2400" b="1" dirty="0">
              <a:solidFill>
                <a:schemeClr val="tx1"/>
              </a:solidFill>
            </a:endParaRPr>
          </a:p>
        </p:txBody>
      </p:sp>
      <p:pic>
        <p:nvPicPr>
          <p:cNvPr id="4" name="Picture 2" descr="C:\Users\user\Desktop\SOCIOLOGÍA POLÍTICA\PRACTICAS\MASTER CHEF\IMÁGENES MASTER CHEF\29 ABRIL\20140429_160525.jpg"/>
          <p:cNvPicPr>
            <a:picLocks noChangeAspect="1" noChangeArrowheads="1"/>
          </p:cNvPicPr>
          <p:nvPr/>
        </p:nvPicPr>
        <p:blipFill>
          <a:blip r:embed="rId2" cstate="print"/>
          <a:srcRect/>
          <a:stretch>
            <a:fillRect/>
          </a:stretch>
        </p:blipFill>
        <p:spPr bwMode="auto">
          <a:xfrm>
            <a:off x="107504" y="4293096"/>
            <a:ext cx="3271912" cy="2448272"/>
          </a:xfrm>
          <a:prstGeom prst="rect">
            <a:avLst/>
          </a:prstGeom>
          <a:noFill/>
        </p:spPr>
      </p:pic>
      <p:pic>
        <p:nvPicPr>
          <p:cNvPr id="5" name="Picture 3" descr="C:\Users\user\Desktop\SOCIOLOGÍA POLÍTICA\PRACTICAS\MASTER CHEF\IMÁGENES MASTER CHEF\29 ABRIL\20140429_160658.jpg"/>
          <p:cNvPicPr>
            <a:picLocks noChangeAspect="1" noChangeArrowheads="1"/>
          </p:cNvPicPr>
          <p:nvPr/>
        </p:nvPicPr>
        <p:blipFill>
          <a:blip r:embed="rId3" cstate="print"/>
          <a:srcRect/>
          <a:stretch>
            <a:fillRect/>
          </a:stretch>
        </p:blipFill>
        <p:spPr bwMode="auto">
          <a:xfrm>
            <a:off x="3347864" y="4293096"/>
            <a:ext cx="2880320" cy="2448272"/>
          </a:xfrm>
          <a:prstGeom prst="rect">
            <a:avLst/>
          </a:prstGeom>
          <a:noFill/>
        </p:spPr>
      </p:pic>
      <p:pic>
        <p:nvPicPr>
          <p:cNvPr id="6" name="Picture 4" descr="C:\Users\user\Desktop\SOCIOLOGÍA POLÍTICA\PRACTICAS\MASTER CHEF\IMÁGENES MASTER CHEF\29 ABRIL\IMG-20140429-WA0005.jpg"/>
          <p:cNvPicPr>
            <a:picLocks noChangeAspect="1" noChangeArrowheads="1"/>
          </p:cNvPicPr>
          <p:nvPr/>
        </p:nvPicPr>
        <p:blipFill>
          <a:blip r:embed="rId4" cstate="print"/>
          <a:srcRect/>
          <a:stretch>
            <a:fillRect/>
          </a:stretch>
        </p:blipFill>
        <p:spPr bwMode="auto">
          <a:xfrm>
            <a:off x="6191672" y="4293096"/>
            <a:ext cx="2952328" cy="2448272"/>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MASTER CHEF SOCIOLÓGICO (2/04/14)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Voy a ser una auténtica PESADILLA para cada cual y para todo el personal. Van a soñar conmigo y van a despertar sudando. Van a acordarse de cada una de las palabras y de los gestos que les dirija. Van a lamentar haber entrado en la cocina y atreverse a hacer algo. Van a sufrir. Van a odiar cada momento. Van a querer que esto acabe pronto aunque sea mal. Voy a ser muy malo con cada cual y con todo el personal. ¿Ven como agarro un cordero? Parece una imagen idílica, pacífica, pero… LO VOY A COCINAR. Lo voy a meter en el horno vivo para que lentamente muera… Imagínense ustedes, que son mis corderos en estas semanas… Uf</a:t>
            </a:r>
          </a:p>
          <a:p>
            <a:pPr lvl="0" algn="just"/>
            <a:endParaRPr lang="es-ES" sz="2400" b="1" dirty="0">
              <a:solidFill>
                <a:schemeClr val="tx1"/>
              </a:solidFill>
            </a:endParaRPr>
          </a:p>
        </p:txBody>
      </p:sp>
      <p:pic>
        <p:nvPicPr>
          <p:cNvPr id="6" name="Picture 10" descr="http://snarkerati.com/tv-news/files/2009/11/gordon_master_chef_us.jpg"/>
          <p:cNvPicPr>
            <a:picLocks noChangeAspect="1" noChangeArrowheads="1"/>
          </p:cNvPicPr>
          <p:nvPr/>
        </p:nvPicPr>
        <p:blipFill>
          <a:blip r:embed="rId2" cstate="print"/>
          <a:srcRect/>
          <a:stretch>
            <a:fillRect/>
          </a:stretch>
        </p:blipFill>
        <p:spPr bwMode="auto">
          <a:xfrm>
            <a:off x="251520" y="4293096"/>
            <a:ext cx="4762500" cy="2404493"/>
          </a:xfrm>
          <a:prstGeom prst="rect">
            <a:avLst/>
          </a:prstGeom>
          <a:noFill/>
        </p:spPr>
      </p:pic>
      <p:pic>
        <p:nvPicPr>
          <p:cNvPr id="7" name="Picture 4" descr="http://static.fanpage.it.s3.amazonaws.com/tvfanpage/wp-content/uploads/2013/07/Joe-Bastianich-di-Masterchef.jpg"/>
          <p:cNvPicPr>
            <a:picLocks noChangeAspect="1" noChangeArrowheads="1"/>
          </p:cNvPicPr>
          <p:nvPr/>
        </p:nvPicPr>
        <p:blipFill>
          <a:blip r:embed="rId3" cstate="print"/>
          <a:srcRect/>
          <a:stretch>
            <a:fillRect/>
          </a:stretch>
        </p:blipFill>
        <p:spPr bwMode="auto">
          <a:xfrm>
            <a:off x="4860032" y="3933056"/>
            <a:ext cx="4283968" cy="2780928"/>
          </a:xfrm>
          <a:prstGeom prst="rect">
            <a:avLst/>
          </a:prstGeom>
          <a:noFill/>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(29/04/14)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Fue una amena exposición gracias al esfuerzo comunicador del ponente Cristian y la inestimable colaboración de Cristina ante la atenta atención del personal y la mirada del profesor Cristino.</a:t>
            </a:r>
          </a:p>
          <a:p>
            <a:pPr lvl="0" algn="just"/>
            <a:endParaRPr lang="es-ES" sz="2400" b="1" dirty="0">
              <a:solidFill>
                <a:schemeClr val="tx1"/>
              </a:solidFill>
            </a:endParaRPr>
          </a:p>
        </p:txBody>
      </p:sp>
      <p:pic>
        <p:nvPicPr>
          <p:cNvPr id="4" name="Picture 6" descr="C:\Users\user\Desktop\SOCIOLOGÍA POLÍTICA\PRACTICAS\MASTER CHEF\IMÁGENES MASTER CHEF\29 ABRIL\20140424_115812.jpg"/>
          <p:cNvPicPr>
            <a:picLocks noChangeAspect="1" noChangeArrowheads="1"/>
          </p:cNvPicPr>
          <p:nvPr/>
        </p:nvPicPr>
        <p:blipFill>
          <a:blip r:embed="rId2" cstate="print"/>
          <a:srcRect/>
          <a:stretch>
            <a:fillRect/>
          </a:stretch>
        </p:blipFill>
        <p:spPr bwMode="auto">
          <a:xfrm>
            <a:off x="0" y="1988840"/>
            <a:ext cx="2016224" cy="1872208"/>
          </a:xfrm>
          <a:prstGeom prst="rect">
            <a:avLst/>
          </a:prstGeom>
          <a:noFill/>
        </p:spPr>
      </p:pic>
      <p:pic>
        <p:nvPicPr>
          <p:cNvPr id="5" name="Picture 4" descr="C:\Users\user\Desktop\SOCIOLOGÍA POLÍTICA\PRACTICAS\MASTER CHEF\IMÁGENES MASTER CHEF\29 ABRIL\20140429_160709.jpg"/>
          <p:cNvPicPr>
            <a:picLocks noChangeAspect="1" noChangeArrowheads="1"/>
          </p:cNvPicPr>
          <p:nvPr/>
        </p:nvPicPr>
        <p:blipFill>
          <a:blip r:embed="rId3" cstate="print"/>
          <a:srcRect/>
          <a:stretch>
            <a:fillRect/>
          </a:stretch>
        </p:blipFill>
        <p:spPr bwMode="auto">
          <a:xfrm>
            <a:off x="467544" y="4437112"/>
            <a:ext cx="3384376" cy="2232248"/>
          </a:xfrm>
          <a:prstGeom prst="rect">
            <a:avLst/>
          </a:prstGeom>
          <a:noFill/>
        </p:spPr>
      </p:pic>
      <p:pic>
        <p:nvPicPr>
          <p:cNvPr id="6" name="Picture 5" descr="C:\Users\user\Desktop\SOCIOLOGÍA POLÍTICA\PRACTICAS\MASTER CHEF\IMÁGENES MASTER CHEF\29 ABRIL\IMG-20140429-WA0002.jpg"/>
          <p:cNvPicPr>
            <a:picLocks noChangeAspect="1" noChangeArrowheads="1"/>
          </p:cNvPicPr>
          <p:nvPr/>
        </p:nvPicPr>
        <p:blipFill>
          <a:blip r:embed="rId4" cstate="print"/>
          <a:srcRect/>
          <a:stretch>
            <a:fillRect/>
          </a:stretch>
        </p:blipFill>
        <p:spPr bwMode="auto">
          <a:xfrm>
            <a:off x="4716016" y="4365104"/>
            <a:ext cx="3600400" cy="2492896"/>
          </a:xfrm>
          <a:prstGeom prst="rect">
            <a:avLst/>
          </a:prstGeom>
          <a:noFill/>
        </p:spPr>
      </p:pic>
      <p:pic>
        <p:nvPicPr>
          <p:cNvPr id="7" name="Picture 3" descr="C:\Users\user\Desktop\SOCIOLOGÍA POLÍTICA\PRACTICAS\MASTER CHEF\IMÁGENES MASTER CHEF\29 ABRIL\IMG-20140429-WA0004.jpg"/>
          <p:cNvPicPr>
            <a:picLocks noChangeAspect="1" noChangeArrowheads="1"/>
          </p:cNvPicPr>
          <p:nvPr/>
        </p:nvPicPr>
        <p:blipFill>
          <a:blip r:embed="rId5" cstate="print"/>
          <a:srcRect/>
          <a:stretch>
            <a:fillRect/>
          </a:stretch>
        </p:blipFill>
        <p:spPr bwMode="auto">
          <a:xfrm>
            <a:off x="2195736" y="1772816"/>
            <a:ext cx="3593976" cy="2448272"/>
          </a:xfrm>
          <a:prstGeom prst="rect">
            <a:avLst/>
          </a:prstGeom>
          <a:noFill/>
        </p:spPr>
      </p:pic>
      <p:pic>
        <p:nvPicPr>
          <p:cNvPr id="8" name="Picture 2" descr="C:\Users\user\Desktop\SOCIOLOGÍA POLÍTICA\PRACTICAS\MASTER CHEF\IMÁGENES MASTER CHEF\29 ABRIL\IMG-20140429-WA0003.jpg"/>
          <p:cNvPicPr>
            <a:picLocks noChangeAspect="1" noChangeArrowheads="1"/>
          </p:cNvPicPr>
          <p:nvPr/>
        </p:nvPicPr>
        <p:blipFill>
          <a:blip r:embed="rId6" cstate="print"/>
          <a:srcRect/>
          <a:stretch>
            <a:fillRect/>
          </a:stretch>
        </p:blipFill>
        <p:spPr bwMode="auto">
          <a:xfrm>
            <a:off x="5868144" y="1700808"/>
            <a:ext cx="3089920" cy="2592288"/>
          </a:xfrm>
          <a:prstGeom prst="rect">
            <a:avLst/>
          </a:prstGeom>
          <a:noFill/>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(29/04/14)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Finalmente, se presentó el </a:t>
            </a:r>
            <a:r>
              <a:rPr lang="es-ES" sz="2400" b="1" u="sng" dirty="0" smtClean="0">
                <a:solidFill>
                  <a:schemeClr val="bg1"/>
                </a:solidFill>
              </a:rPr>
              <a:t>plato 2: PARTIDOS POLÍTICOS</a:t>
            </a:r>
            <a:r>
              <a:rPr lang="es-ES" sz="2400" b="1" dirty="0" smtClean="0">
                <a:solidFill>
                  <a:schemeClr val="bg1"/>
                </a:solidFill>
              </a:rPr>
              <a:t>. Un arduo repaso al sistema de partidos políticos en España (‘bipartidismo imperfecto’) y una exhaustiva aplicación de Michels y Duverger a cuatro partidos: PP; PSOE; UPyD; IU. </a:t>
            </a:r>
          </a:p>
          <a:p>
            <a:pPr lvl="0" algn="just"/>
            <a:endParaRPr lang="es-ES" sz="2400" b="1" dirty="0">
              <a:solidFill>
                <a:schemeClr val="tx1"/>
              </a:solidFill>
            </a:endParaRPr>
          </a:p>
        </p:txBody>
      </p:sp>
      <p:pic>
        <p:nvPicPr>
          <p:cNvPr id="4" name="Picture 2" descr="C:\Users\user\Desktop\SOCIOLOGÍA POLÍTICA\PRACTICAS\MASTER CHEF\IMÁGENES MASTER CHEF\29 ABRIL\20140429_164555.jpg">
            <a:hlinkClick r:id="rId2" action="ppaction://hlinkpres?slideindex=1&amp;slidetitle="/>
          </p:cNvPr>
          <p:cNvPicPr>
            <a:picLocks noChangeAspect="1" noChangeArrowheads="1"/>
          </p:cNvPicPr>
          <p:nvPr/>
        </p:nvPicPr>
        <p:blipFill>
          <a:blip r:embed="rId3" cstate="print"/>
          <a:srcRect/>
          <a:stretch>
            <a:fillRect/>
          </a:stretch>
        </p:blipFill>
        <p:spPr bwMode="auto">
          <a:xfrm>
            <a:off x="4932040" y="1700808"/>
            <a:ext cx="4211960" cy="2376264"/>
          </a:xfrm>
          <a:prstGeom prst="rect">
            <a:avLst/>
          </a:prstGeom>
          <a:noFill/>
        </p:spPr>
      </p:pic>
      <p:pic>
        <p:nvPicPr>
          <p:cNvPr id="6" name="Picture 4" descr="C:\Users\user\Desktop\SOCIOLOGÍA POLÍTICA\PRACTICAS\MASTER CHEF\IMÁGENES MASTER CHEF\29 ABRIL\20140429_164622.jpg">
            <a:hlinkClick r:id="rId4" action="ppaction://hlinkfile"/>
          </p:cNvPr>
          <p:cNvPicPr>
            <a:picLocks noChangeAspect="1" noChangeArrowheads="1"/>
          </p:cNvPicPr>
          <p:nvPr/>
        </p:nvPicPr>
        <p:blipFill>
          <a:blip r:embed="rId5" cstate="print"/>
          <a:srcRect/>
          <a:stretch>
            <a:fillRect/>
          </a:stretch>
        </p:blipFill>
        <p:spPr bwMode="auto">
          <a:xfrm>
            <a:off x="0" y="4077072"/>
            <a:ext cx="3059832" cy="2780928"/>
          </a:xfrm>
          <a:prstGeom prst="rect">
            <a:avLst/>
          </a:prstGeom>
          <a:noFill/>
        </p:spPr>
      </p:pic>
      <p:pic>
        <p:nvPicPr>
          <p:cNvPr id="7" name="Picture 5" descr="C:\Users\user\Desktop\SOCIOLOGÍA POLÍTICA\PRACTICAS\MASTER CHEF\IMÁGENES MASTER CHEF\29 ABRIL\20140429_171332.jpg">
            <a:hlinkClick r:id="rId2" action="ppaction://hlinkpres?slideindex=1&amp;slidetitle="/>
          </p:cNvPr>
          <p:cNvPicPr>
            <a:picLocks noChangeAspect="1" noChangeArrowheads="1"/>
          </p:cNvPicPr>
          <p:nvPr/>
        </p:nvPicPr>
        <p:blipFill>
          <a:blip r:embed="rId6" cstate="print"/>
          <a:srcRect/>
          <a:stretch>
            <a:fillRect/>
          </a:stretch>
        </p:blipFill>
        <p:spPr bwMode="auto">
          <a:xfrm>
            <a:off x="3059832" y="4077072"/>
            <a:ext cx="3096344" cy="2780928"/>
          </a:xfrm>
          <a:prstGeom prst="rect">
            <a:avLst/>
          </a:prstGeom>
          <a:noFill/>
        </p:spPr>
      </p:pic>
      <p:pic>
        <p:nvPicPr>
          <p:cNvPr id="8" name="Picture 6" descr="C:\Users\user\Desktop\SOCIOLOGÍA POLÍTICA\PRACTICAS\MASTER CHEF\IMÁGENES MASTER CHEF\29 ABRIL\20140429_172420.jpg">
            <a:hlinkClick r:id="rId4" action="ppaction://hlinkfile"/>
          </p:cNvPr>
          <p:cNvPicPr>
            <a:picLocks noChangeAspect="1" noChangeArrowheads="1"/>
          </p:cNvPicPr>
          <p:nvPr/>
        </p:nvPicPr>
        <p:blipFill>
          <a:blip r:embed="rId7" cstate="print"/>
          <a:srcRect/>
          <a:stretch>
            <a:fillRect/>
          </a:stretch>
        </p:blipFill>
        <p:spPr bwMode="auto">
          <a:xfrm>
            <a:off x="6156176" y="4098032"/>
            <a:ext cx="2987824" cy="2759968"/>
          </a:xfrm>
          <a:prstGeom prst="rect">
            <a:avLst/>
          </a:prstGeom>
          <a:noFill/>
        </p:spPr>
      </p:pic>
      <p:pic>
        <p:nvPicPr>
          <p:cNvPr id="10" name="Picture 3" descr="C:\Users\user\Desktop\SOCIOLOGÍA POLÍTICA\PRACTICAS\MASTER CHEF\IMÁGENES MASTER CHEF\29 ABRIL\20140429_151057.jpg"/>
          <p:cNvPicPr>
            <a:picLocks noChangeAspect="1" noChangeArrowheads="1"/>
          </p:cNvPicPr>
          <p:nvPr/>
        </p:nvPicPr>
        <p:blipFill>
          <a:blip r:embed="rId8" cstate="print"/>
          <a:srcRect/>
          <a:stretch>
            <a:fillRect/>
          </a:stretch>
        </p:blipFill>
        <p:spPr bwMode="auto">
          <a:xfrm>
            <a:off x="2123728" y="2132856"/>
            <a:ext cx="2808312" cy="2016224"/>
          </a:xfrm>
          <a:prstGeom prst="rect">
            <a:avLst/>
          </a:prstGeom>
          <a:noFill/>
        </p:spPr>
      </p:pic>
      <p:pic>
        <p:nvPicPr>
          <p:cNvPr id="11" name="Picture 3" descr="C:\Users\user\Desktop\SOCIOLOGÍA POLÍTICA\PRACTICAS\MASTER CHEF\IMÁGENES MASTER CHEF\images[7].jpg"/>
          <p:cNvPicPr>
            <a:picLocks noChangeAspect="1" noChangeArrowheads="1"/>
          </p:cNvPicPr>
          <p:nvPr/>
        </p:nvPicPr>
        <p:blipFill>
          <a:blip r:embed="rId9" cstate="print"/>
          <a:srcRect/>
          <a:stretch>
            <a:fillRect/>
          </a:stretch>
        </p:blipFill>
        <p:spPr bwMode="auto">
          <a:xfrm>
            <a:off x="0" y="2132856"/>
            <a:ext cx="2160240" cy="2088232"/>
          </a:xfrm>
          <a:prstGeom prst="rect">
            <a:avLst/>
          </a:prstGeom>
          <a:noFill/>
        </p:spPr>
      </p:pic>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(29/04/14)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A pesar del cansancio resultó interesante la exposición que culminó con algunas apreciaciones sobre las elecciones al parlamento Europeo del 24 de mayo y los sondeos. Prueba del interés es la atención prestada por el personal en todo momento, así como las intervenciones suscitadas.</a:t>
            </a:r>
          </a:p>
          <a:p>
            <a:pPr lvl="0" algn="just"/>
            <a:endParaRPr lang="es-ES" sz="2400" b="1" dirty="0">
              <a:solidFill>
                <a:schemeClr val="tx1"/>
              </a:solidFill>
            </a:endParaRPr>
          </a:p>
        </p:txBody>
      </p:sp>
      <p:pic>
        <p:nvPicPr>
          <p:cNvPr id="4" name="Picture 3" descr="C:\Users\user\Desktop\SOCIOLOGÍA POLÍTICA\PRACTICAS\MASTER CHEF\IMÁGENES MASTER CHEF\29 ABRIL\20140429_164612.jpg"/>
          <p:cNvPicPr>
            <a:picLocks noChangeAspect="1" noChangeArrowheads="1"/>
          </p:cNvPicPr>
          <p:nvPr/>
        </p:nvPicPr>
        <p:blipFill>
          <a:blip r:embed="rId2" cstate="print"/>
          <a:srcRect/>
          <a:stretch>
            <a:fillRect/>
          </a:stretch>
        </p:blipFill>
        <p:spPr bwMode="auto">
          <a:xfrm>
            <a:off x="5508104" y="2132856"/>
            <a:ext cx="3635896" cy="2736304"/>
          </a:xfrm>
          <a:prstGeom prst="rect">
            <a:avLst/>
          </a:prstGeom>
          <a:noFill/>
        </p:spPr>
      </p:pic>
      <p:pic>
        <p:nvPicPr>
          <p:cNvPr id="5" name="Picture 7" descr="C:\Users\user\Desktop\SOCIOLOGÍA POLÍTICA\PRACTICAS\MASTER CHEF\IMÁGENES MASTER CHEF\29 ABRIL\20140429_172424.jpg"/>
          <p:cNvPicPr>
            <a:picLocks noChangeAspect="1" noChangeArrowheads="1"/>
          </p:cNvPicPr>
          <p:nvPr/>
        </p:nvPicPr>
        <p:blipFill>
          <a:blip r:embed="rId3" cstate="print"/>
          <a:srcRect/>
          <a:stretch>
            <a:fillRect/>
          </a:stretch>
        </p:blipFill>
        <p:spPr bwMode="auto">
          <a:xfrm>
            <a:off x="0" y="2636912"/>
            <a:ext cx="2699792" cy="2808312"/>
          </a:xfrm>
          <a:prstGeom prst="rect">
            <a:avLst/>
          </a:prstGeom>
          <a:noFill/>
        </p:spPr>
      </p:pic>
      <p:pic>
        <p:nvPicPr>
          <p:cNvPr id="6" name="Picture 5" descr="C:\Users\user\Desktop\SOCIOLOGÍA POLÍTICA\PRACTICAS\MASTER CHEF\IMÁGENES MASTER CHEF\29 ABRIL\20140429_172429.jpg"/>
          <p:cNvPicPr>
            <a:picLocks noChangeAspect="1" noChangeArrowheads="1"/>
          </p:cNvPicPr>
          <p:nvPr/>
        </p:nvPicPr>
        <p:blipFill>
          <a:blip r:embed="rId4" cstate="print"/>
          <a:srcRect/>
          <a:stretch>
            <a:fillRect/>
          </a:stretch>
        </p:blipFill>
        <p:spPr bwMode="auto">
          <a:xfrm>
            <a:off x="2699792" y="3645024"/>
            <a:ext cx="2808312" cy="2183904"/>
          </a:xfrm>
          <a:prstGeom prst="rect">
            <a:avLst/>
          </a:prstGeom>
          <a:noFill/>
        </p:spPr>
      </p:pic>
      <p:pic>
        <p:nvPicPr>
          <p:cNvPr id="7" name="Picture 6" descr="http://perthfood.blog.com/files/2011/02/mcusa.jpg"/>
          <p:cNvPicPr>
            <a:picLocks noChangeAspect="1" noChangeArrowheads="1"/>
          </p:cNvPicPr>
          <p:nvPr/>
        </p:nvPicPr>
        <p:blipFill>
          <a:blip r:embed="rId5" cstate="print"/>
          <a:srcRect/>
          <a:stretch>
            <a:fillRect/>
          </a:stretch>
        </p:blipFill>
        <p:spPr bwMode="auto">
          <a:xfrm>
            <a:off x="5508104" y="4769768"/>
            <a:ext cx="3635896" cy="2088232"/>
          </a:xfrm>
          <a:prstGeom prst="rect">
            <a:avLst/>
          </a:prstGeom>
          <a:noFill/>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00B050"/>
                </a:solidFill>
              </a:rPr>
              <a:t>MASTER CHEF SOCIOLÓGICO (30/04/14)</a:t>
            </a:r>
            <a:endParaRPr lang="es-ES" dirty="0">
              <a:solidFill>
                <a:srgbClr val="00B05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Día relajado. Necesariamente relajado. Nos dedicamos a repasar lo hecho hasta la fecha y a culminar cosas y concretar fechas de exposiciones para los siguientes platos…</a:t>
            </a:r>
          </a:p>
          <a:p>
            <a:pPr lvl="0" algn="just"/>
            <a:endParaRPr lang="es-ES" sz="2400" b="1" dirty="0">
              <a:solidFill>
                <a:schemeClr val="tx1"/>
              </a:solidFill>
            </a:endParaRPr>
          </a:p>
        </p:txBody>
      </p:sp>
      <p:pic>
        <p:nvPicPr>
          <p:cNvPr id="5" name="Picture 3" descr="C:\Users\user\Desktop\SOCIOLOGÍA POLÍTICA\PRACTICAS\MASTER CHEF\IMÁGENES MASTER CHEF\MASTER CHEF 30 ABRIL\IMG-20140430-WA0003.jpg"/>
          <p:cNvPicPr>
            <a:picLocks noChangeAspect="1" noChangeArrowheads="1"/>
          </p:cNvPicPr>
          <p:nvPr/>
        </p:nvPicPr>
        <p:blipFill>
          <a:blip r:embed="rId2" cstate="print"/>
          <a:srcRect/>
          <a:stretch>
            <a:fillRect/>
          </a:stretch>
        </p:blipFill>
        <p:spPr bwMode="auto">
          <a:xfrm>
            <a:off x="179512" y="1844824"/>
            <a:ext cx="4320480" cy="4824536"/>
          </a:xfrm>
          <a:prstGeom prst="rect">
            <a:avLst/>
          </a:prstGeom>
          <a:noFill/>
        </p:spPr>
      </p:pic>
      <p:pic>
        <p:nvPicPr>
          <p:cNvPr id="6" name="Picture 2" descr="C:\Users\user\Desktop\SOCIOLOGÍA POLÍTICA\PRACTICAS\MASTER CHEF\IMÁGENES MASTER CHEF\MASTER CHEF 30 ABRIL\IMG-20140430-WA0001.jpg"/>
          <p:cNvPicPr>
            <a:picLocks noChangeAspect="1" noChangeArrowheads="1"/>
          </p:cNvPicPr>
          <p:nvPr/>
        </p:nvPicPr>
        <p:blipFill>
          <a:blip r:embed="rId3" cstate="print"/>
          <a:srcRect/>
          <a:stretch>
            <a:fillRect/>
          </a:stretch>
        </p:blipFill>
        <p:spPr bwMode="auto">
          <a:xfrm>
            <a:off x="4572000" y="1844824"/>
            <a:ext cx="4464496" cy="4752528"/>
          </a:xfrm>
          <a:prstGeom prst="rect">
            <a:avLst/>
          </a:prstGeom>
          <a:noFill/>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00B050"/>
                </a:solidFill>
              </a:rPr>
              <a:t>MASTER CHEF SOCIOLÓGICO (30/04/14)</a:t>
            </a:r>
            <a:endParaRPr lang="es-ES" dirty="0">
              <a:solidFill>
                <a:srgbClr val="00B05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endParaRPr lang="es-ES" sz="2400" b="1" dirty="0" smtClean="0">
              <a:solidFill>
                <a:schemeClr val="bg1"/>
              </a:solidFill>
            </a:endParaRPr>
          </a:p>
          <a:p>
            <a:pPr lvl="0" algn="just"/>
            <a:endParaRPr lang="es-ES" sz="2400" b="1" dirty="0">
              <a:solidFill>
                <a:schemeClr val="tx1"/>
              </a:solidFill>
            </a:endParaRPr>
          </a:p>
        </p:txBody>
      </p:sp>
      <p:pic>
        <p:nvPicPr>
          <p:cNvPr id="2050" name="Picture 2" descr="C:\Users\user\Desktop\SOCIOLOGÍA POLÍTICA\PRACTICAS\MASTER CHEF\IMÁGENES MASTER CHEF\MASTER CHEF 30 ABRIL\IMG-20140430-WA0002.jpg"/>
          <p:cNvPicPr>
            <a:picLocks noChangeAspect="1" noChangeArrowheads="1"/>
          </p:cNvPicPr>
          <p:nvPr/>
        </p:nvPicPr>
        <p:blipFill>
          <a:blip r:embed="rId2" cstate="print"/>
          <a:srcRect/>
          <a:stretch>
            <a:fillRect/>
          </a:stretch>
        </p:blipFill>
        <p:spPr bwMode="auto">
          <a:xfrm>
            <a:off x="0" y="980728"/>
            <a:ext cx="4248472" cy="4680520"/>
          </a:xfrm>
          <a:prstGeom prst="rect">
            <a:avLst/>
          </a:prstGeom>
          <a:noFill/>
        </p:spPr>
      </p:pic>
      <p:pic>
        <p:nvPicPr>
          <p:cNvPr id="2054" name="Picture 6" descr="C:\Users\user\Desktop\SOCIOLOGÍA POLÍTICA\PRACTICAS\MASTER CHEF\IMÁGENES MASTER CHEF\MASTER CHEF 30 ABRIL\IMG-20140430-WA0008.jpg"/>
          <p:cNvPicPr>
            <a:picLocks noChangeAspect="1" noChangeArrowheads="1"/>
          </p:cNvPicPr>
          <p:nvPr/>
        </p:nvPicPr>
        <p:blipFill>
          <a:blip r:embed="rId3" cstate="print"/>
          <a:srcRect/>
          <a:stretch>
            <a:fillRect/>
          </a:stretch>
        </p:blipFill>
        <p:spPr bwMode="auto">
          <a:xfrm>
            <a:off x="4355976" y="764704"/>
            <a:ext cx="4595664" cy="5715000"/>
          </a:xfrm>
          <a:prstGeom prst="rect">
            <a:avLst/>
          </a:prstGeom>
          <a:noFill/>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00B050"/>
                </a:solidFill>
              </a:rPr>
              <a:t>MASTER CHEF SOCIOLÓGICO (30/04/14)</a:t>
            </a:r>
            <a:endParaRPr lang="es-ES" dirty="0">
              <a:solidFill>
                <a:srgbClr val="00B05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endParaRPr lang="es-ES" sz="2400" b="1" dirty="0" smtClean="0">
              <a:solidFill>
                <a:schemeClr val="bg1"/>
              </a:solidFill>
            </a:endParaRPr>
          </a:p>
          <a:p>
            <a:pPr lvl="0" algn="just"/>
            <a:endParaRPr lang="es-ES" sz="2400" b="1" dirty="0">
              <a:solidFill>
                <a:schemeClr val="tx1"/>
              </a:solidFill>
            </a:endParaRPr>
          </a:p>
        </p:txBody>
      </p:sp>
      <p:pic>
        <p:nvPicPr>
          <p:cNvPr id="4" name="Picture 4" descr="C:\Users\user\Desktop\SOCIOLOGÍA POLÍTICA\PRACTICAS\MASTER CHEF\IMÁGENES MASTER CHEF\MASTER CHEF 30 ABRIL\IMG-20140430-WA0004.jpg"/>
          <p:cNvPicPr>
            <a:picLocks noChangeAspect="1" noChangeArrowheads="1"/>
          </p:cNvPicPr>
          <p:nvPr/>
        </p:nvPicPr>
        <p:blipFill>
          <a:blip r:embed="rId2" cstate="print"/>
          <a:srcRect/>
          <a:stretch>
            <a:fillRect/>
          </a:stretch>
        </p:blipFill>
        <p:spPr bwMode="auto">
          <a:xfrm>
            <a:off x="4716016" y="908720"/>
            <a:ext cx="4274840" cy="5688632"/>
          </a:xfrm>
          <a:prstGeom prst="rect">
            <a:avLst/>
          </a:prstGeom>
          <a:noFill/>
        </p:spPr>
      </p:pic>
      <p:pic>
        <p:nvPicPr>
          <p:cNvPr id="3074" name="Picture 2" descr="C:\Users\user\Desktop\SOCIOLOGÍA POLÍTICA\PRACTICAS\MASTER CHEF\IMÁGENES MASTER CHEF\MASTER CHEF 30 ABRIL\IMG-20140430-WA0005.jpg"/>
          <p:cNvPicPr>
            <a:picLocks noChangeAspect="1" noChangeArrowheads="1"/>
          </p:cNvPicPr>
          <p:nvPr/>
        </p:nvPicPr>
        <p:blipFill>
          <a:blip r:embed="rId3" cstate="print"/>
          <a:srcRect/>
          <a:stretch>
            <a:fillRect/>
          </a:stretch>
        </p:blipFill>
        <p:spPr bwMode="auto">
          <a:xfrm>
            <a:off x="0" y="908720"/>
            <a:ext cx="4572000" cy="5688632"/>
          </a:xfrm>
          <a:prstGeom prst="rect">
            <a:avLst/>
          </a:prstGeom>
          <a:noFill/>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00B050"/>
                </a:solidFill>
              </a:rPr>
              <a:t>MASTER CHEF SOCIOLÓGICO (30/04/14)</a:t>
            </a:r>
            <a:endParaRPr lang="es-ES" dirty="0">
              <a:solidFill>
                <a:srgbClr val="00B05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endParaRPr lang="es-ES" sz="2400" b="1" dirty="0" smtClean="0">
              <a:solidFill>
                <a:schemeClr val="bg1"/>
              </a:solidFill>
            </a:endParaRPr>
          </a:p>
          <a:p>
            <a:pPr lvl="0" algn="just"/>
            <a:endParaRPr lang="es-ES" sz="2400" b="1" dirty="0">
              <a:solidFill>
                <a:schemeClr val="tx1"/>
              </a:solidFill>
            </a:endParaRPr>
          </a:p>
        </p:txBody>
      </p:sp>
      <p:pic>
        <p:nvPicPr>
          <p:cNvPr id="4" name="Picture 5" descr="C:\Users\user\Desktop\SOCIOLOGÍA POLÍTICA\PRACTICAS\MASTER CHEF\IMÁGENES MASTER CHEF\MASTER CHEF 30 ABRIL\IMG-20140430-WA0006.jpg"/>
          <p:cNvPicPr>
            <a:picLocks noChangeAspect="1" noChangeArrowheads="1"/>
          </p:cNvPicPr>
          <p:nvPr/>
        </p:nvPicPr>
        <p:blipFill>
          <a:blip r:embed="rId2" cstate="print"/>
          <a:srcRect/>
          <a:stretch>
            <a:fillRect/>
          </a:stretch>
        </p:blipFill>
        <p:spPr bwMode="auto">
          <a:xfrm>
            <a:off x="395536" y="980728"/>
            <a:ext cx="3672408" cy="4536504"/>
          </a:xfrm>
          <a:prstGeom prst="rect">
            <a:avLst/>
          </a:prstGeom>
          <a:noFill/>
        </p:spPr>
      </p:pic>
      <p:pic>
        <p:nvPicPr>
          <p:cNvPr id="4098" name="Picture 2" descr="C:\Users\user\Desktop\SOCIOLOGÍA POLÍTICA\PRACTICAS\MASTER CHEF\IMÁGENES MASTER CHEF\MASTER CHEF 30 ABRIL\IMG-20140430-WA0007.jpg"/>
          <p:cNvPicPr>
            <a:picLocks noChangeAspect="1" noChangeArrowheads="1"/>
          </p:cNvPicPr>
          <p:nvPr/>
        </p:nvPicPr>
        <p:blipFill>
          <a:blip r:embed="rId3" cstate="print"/>
          <a:srcRect/>
          <a:stretch>
            <a:fillRect/>
          </a:stretch>
        </p:blipFill>
        <p:spPr bwMode="auto">
          <a:xfrm>
            <a:off x="4644008" y="980728"/>
            <a:ext cx="3779912" cy="4536504"/>
          </a:xfrm>
          <a:prstGeom prst="rect">
            <a:avLst/>
          </a:prstGeom>
          <a:noFill/>
        </p:spPr>
      </p:pic>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bg1"/>
                </a:solidFill>
              </a:rPr>
              <a:t>MASTER CHEF SOCIOLÓGICO (6/05/14)</a:t>
            </a:r>
            <a:endParaRPr lang="es-ES" dirty="0">
              <a:solidFill>
                <a:schemeClr val="bg1"/>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Hoy expusieron las del </a:t>
            </a:r>
            <a:r>
              <a:rPr lang="es-ES" sz="2400" b="1" u="sng" dirty="0" smtClean="0">
                <a:solidFill>
                  <a:schemeClr val="bg1"/>
                </a:solidFill>
              </a:rPr>
              <a:t>grupo 8. OPINIÓN PÚBLICA</a:t>
            </a:r>
            <a:r>
              <a:rPr lang="es-ES" sz="2400" b="1" dirty="0" smtClean="0">
                <a:solidFill>
                  <a:schemeClr val="bg1"/>
                </a:solidFill>
              </a:rPr>
              <a:t>. Al principio había muy poco público, pero eso no las desanimó. Había mucho hambre, así que mostraron su plato empírico con aplicaciones de Habermas y de Castells nada desdeñables.</a:t>
            </a:r>
          </a:p>
          <a:p>
            <a:pPr lvl="0" algn="just"/>
            <a:endParaRPr lang="es-ES" sz="2400" b="1" dirty="0">
              <a:solidFill>
                <a:schemeClr val="tx1"/>
              </a:solidFill>
            </a:endParaRPr>
          </a:p>
        </p:txBody>
      </p:sp>
      <p:pic>
        <p:nvPicPr>
          <p:cNvPr id="4" name="Picture 2" descr="C:\Users\user\Desktop\6 MAYO\20140506_150716.jpg"/>
          <p:cNvPicPr>
            <a:picLocks noChangeAspect="1" noChangeArrowheads="1"/>
          </p:cNvPicPr>
          <p:nvPr/>
        </p:nvPicPr>
        <p:blipFill>
          <a:blip r:embed="rId2" cstate="print"/>
          <a:srcRect/>
          <a:stretch>
            <a:fillRect/>
          </a:stretch>
        </p:blipFill>
        <p:spPr bwMode="auto">
          <a:xfrm>
            <a:off x="0" y="2060848"/>
            <a:ext cx="4211960" cy="2664296"/>
          </a:xfrm>
          <a:prstGeom prst="rect">
            <a:avLst/>
          </a:prstGeom>
          <a:noFill/>
        </p:spPr>
      </p:pic>
      <p:pic>
        <p:nvPicPr>
          <p:cNvPr id="2050" name="Picture 2" descr="C:\Users\user\Desktop\6 MAYO\20140506_150725.jpg">
            <a:hlinkClick r:id="rId3" action="ppaction://hlinkfile"/>
          </p:cNvPr>
          <p:cNvPicPr>
            <a:picLocks noChangeAspect="1" noChangeArrowheads="1"/>
          </p:cNvPicPr>
          <p:nvPr/>
        </p:nvPicPr>
        <p:blipFill>
          <a:blip r:embed="rId4" cstate="print"/>
          <a:srcRect/>
          <a:stretch>
            <a:fillRect/>
          </a:stretch>
        </p:blipFill>
        <p:spPr bwMode="auto">
          <a:xfrm>
            <a:off x="4211960" y="1700808"/>
            <a:ext cx="4680520" cy="3024336"/>
          </a:xfrm>
          <a:prstGeom prst="rect">
            <a:avLst/>
          </a:prstGeom>
          <a:noFill/>
        </p:spPr>
      </p:pic>
      <p:pic>
        <p:nvPicPr>
          <p:cNvPr id="6" name="Picture 3" descr="C:\Users\user\Desktop\6 MAYO\20140506_150737.jpg"/>
          <p:cNvPicPr>
            <a:picLocks noChangeAspect="1" noChangeArrowheads="1"/>
          </p:cNvPicPr>
          <p:nvPr/>
        </p:nvPicPr>
        <p:blipFill>
          <a:blip r:embed="rId5" cstate="print"/>
          <a:srcRect/>
          <a:stretch>
            <a:fillRect/>
          </a:stretch>
        </p:blipFill>
        <p:spPr bwMode="auto">
          <a:xfrm>
            <a:off x="4499992" y="4725144"/>
            <a:ext cx="4464496" cy="2132856"/>
          </a:xfrm>
          <a:prstGeom prst="rect">
            <a:avLst/>
          </a:prstGeom>
          <a:noFill/>
        </p:spPr>
      </p:pic>
      <p:pic>
        <p:nvPicPr>
          <p:cNvPr id="7" name="Picture 8" descr="C:\Users\user\Desktop\6 MAYO\20140506_151142.jpg"/>
          <p:cNvPicPr>
            <a:picLocks noChangeAspect="1" noChangeArrowheads="1"/>
          </p:cNvPicPr>
          <p:nvPr/>
        </p:nvPicPr>
        <p:blipFill>
          <a:blip r:embed="rId6" cstate="print"/>
          <a:srcRect/>
          <a:stretch>
            <a:fillRect/>
          </a:stretch>
        </p:blipFill>
        <p:spPr bwMode="auto">
          <a:xfrm>
            <a:off x="0" y="4509120"/>
            <a:ext cx="4499992" cy="2348880"/>
          </a:xfrm>
          <a:prstGeom prst="rect">
            <a:avLst/>
          </a:prstGeom>
          <a:noFill/>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bg1"/>
                </a:solidFill>
              </a:rPr>
              <a:t>MASTER CHEF SOCIOLÓGICO (6/05/14)</a:t>
            </a:r>
            <a:endParaRPr lang="es-ES" dirty="0">
              <a:solidFill>
                <a:schemeClr val="bg1"/>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Dado el interés del tema y porque el exquisito olor del plato llegaba a los pasillos, el caso es que el aula fue completándose a medida que las compañeras exponían su análisis de la prensa (noticias y opiniones) estatal (ABC, La Razón, El Mundo y El País) e insular (El Día/La Opinión).</a:t>
            </a:r>
          </a:p>
          <a:p>
            <a:pPr lvl="0" algn="just"/>
            <a:endParaRPr lang="es-ES" sz="2400" b="1" dirty="0">
              <a:solidFill>
                <a:schemeClr val="tx1"/>
              </a:solidFill>
            </a:endParaRPr>
          </a:p>
        </p:txBody>
      </p:sp>
      <p:pic>
        <p:nvPicPr>
          <p:cNvPr id="4" name="Picture 5" descr="C:\Users\user\Desktop\6 MAYO\20140506_150829.jpg"/>
          <p:cNvPicPr>
            <a:picLocks noChangeAspect="1" noChangeArrowheads="1"/>
          </p:cNvPicPr>
          <p:nvPr/>
        </p:nvPicPr>
        <p:blipFill>
          <a:blip r:embed="rId2" cstate="print"/>
          <a:srcRect/>
          <a:stretch>
            <a:fillRect/>
          </a:stretch>
        </p:blipFill>
        <p:spPr bwMode="auto">
          <a:xfrm>
            <a:off x="323528" y="2636912"/>
            <a:ext cx="3960440" cy="3024336"/>
          </a:xfrm>
          <a:prstGeom prst="rect">
            <a:avLst/>
          </a:prstGeom>
          <a:noFill/>
        </p:spPr>
      </p:pic>
      <p:pic>
        <p:nvPicPr>
          <p:cNvPr id="5" name="Picture 7" descr="C:\Users\user\Desktop\6 MAYO\20140506_151137.jpg"/>
          <p:cNvPicPr>
            <a:picLocks noChangeAspect="1" noChangeArrowheads="1"/>
          </p:cNvPicPr>
          <p:nvPr/>
        </p:nvPicPr>
        <p:blipFill>
          <a:blip r:embed="rId3" cstate="print"/>
          <a:srcRect/>
          <a:stretch>
            <a:fillRect/>
          </a:stretch>
        </p:blipFill>
        <p:spPr bwMode="auto">
          <a:xfrm>
            <a:off x="4499992" y="2636912"/>
            <a:ext cx="4104456" cy="3048000"/>
          </a:xfrm>
          <a:prstGeom prst="rect">
            <a:avLst/>
          </a:prstGeom>
          <a:noFill/>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bg1"/>
                </a:solidFill>
              </a:rPr>
              <a:t>MASTER CHEF SOCIOLÓGICO (6/05/14)</a:t>
            </a:r>
            <a:endParaRPr lang="es-ES" dirty="0">
              <a:solidFill>
                <a:schemeClr val="bg1"/>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Después </a:t>
            </a:r>
            <a:r>
              <a:rPr lang="es-ES" sz="2400" b="1" dirty="0" smtClean="0">
                <a:solidFill>
                  <a:schemeClr val="bg1"/>
                </a:solidFill>
              </a:rPr>
              <a:t>de la exposición </a:t>
            </a:r>
            <a:r>
              <a:rPr lang="es-ES" sz="2400" b="1" dirty="0" smtClean="0">
                <a:solidFill>
                  <a:schemeClr val="bg1"/>
                </a:solidFill>
              </a:rPr>
              <a:t>hubo </a:t>
            </a:r>
            <a:r>
              <a:rPr lang="es-ES" sz="2400" b="1" dirty="0" smtClean="0">
                <a:solidFill>
                  <a:schemeClr val="bg1"/>
                </a:solidFill>
              </a:rPr>
              <a:t>intervenciones </a:t>
            </a:r>
            <a:r>
              <a:rPr lang="es-ES" sz="2400" b="1" dirty="0" smtClean="0">
                <a:solidFill>
                  <a:schemeClr val="bg1"/>
                </a:solidFill>
              </a:rPr>
              <a:t>encaminadas </a:t>
            </a:r>
            <a:r>
              <a:rPr lang="es-ES" sz="2400" b="1" dirty="0" smtClean="0">
                <a:solidFill>
                  <a:schemeClr val="bg1"/>
                </a:solidFill>
              </a:rPr>
              <a:t>a ampliar el análisis a otros medios de comunicación, aportando un video sobre la perspectiva económica (e ideológica) de las empresas de información en España y en el </a:t>
            </a:r>
            <a:r>
              <a:rPr lang="es-ES" sz="2400" b="1" dirty="0" smtClean="0">
                <a:solidFill>
                  <a:schemeClr val="bg1"/>
                </a:solidFill>
              </a:rPr>
              <a:t>mundo. Hubo </a:t>
            </a:r>
            <a:r>
              <a:rPr lang="es-ES" sz="2400" b="1" dirty="0" smtClean="0">
                <a:solidFill>
                  <a:schemeClr val="bg1"/>
                </a:solidFill>
              </a:rPr>
              <a:t>quien intentó animar a hacer análisis hemerográficos más exhaustivos… </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r>
              <a:rPr lang="es-ES" sz="2400" b="1" dirty="0" smtClean="0">
                <a:solidFill>
                  <a:schemeClr val="bg1"/>
                </a:solidFill>
              </a:rPr>
              <a:t>Tras interesantes </a:t>
            </a:r>
            <a:r>
              <a:rPr lang="es-ES" sz="2400" b="1" smtClean="0">
                <a:solidFill>
                  <a:schemeClr val="bg1"/>
                </a:solidFill>
              </a:rPr>
              <a:t>apreciaciones </a:t>
            </a:r>
            <a:r>
              <a:rPr lang="es-ES" sz="2400" b="1" smtClean="0">
                <a:solidFill>
                  <a:schemeClr val="bg1"/>
                </a:solidFill>
              </a:rPr>
              <a:t>al respecto pasamos </a:t>
            </a:r>
            <a:r>
              <a:rPr lang="es-ES" sz="2400" b="1" dirty="0" smtClean="0">
                <a:solidFill>
                  <a:schemeClr val="bg1"/>
                </a:solidFill>
              </a:rPr>
              <a:t>a repetir la quiniela electoral…</a:t>
            </a:r>
          </a:p>
          <a:p>
            <a:pPr lvl="0" algn="just"/>
            <a:endParaRPr lang="es-ES" sz="2400" b="1" dirty="0">
              <a:solidFill>
                <a:schemeClr val="tx1"/>
              </a:solidFill>
            </a:endParaRPr>
          </a:p>
        </p:txBody>
      </p:sp>
      <p:pic>
        <p:nvPicPr>
          <p:cNvPr id="4" name="Picture 4" descr="C:\Users\user\Desktop\6 MAYO\20140506_150816.jpg">
            <a:hlinkClick r:id="rId2"/>
          </p:cNvPr>
          <p:cNvPicPr>
            <a:picLocks noChangeAspect="1" noChangeArrowheads="1"/>
          </p:cNvPicPr>
          <p:nvPr/>
        </p:nvPicPr>
        <p:blipFill>
          <a:blip r:embed="rId3" cstate="print"/>
          <a:srcRect/>
          <a:stretch>
            <a:fillRect/>
          </a:stretch>
        </p:blipFill>
        <p:spPr bwMode="auto">
          <a:xfrm>
            <a:off x="467544" y="2564904"/>
            <a:ext cx="3559944" cy="2736304"/>
          </a:xfrm>
          <a:prstGeom prst="rect">
            <a:avLst/>
          </a:prstGeom>
          <a:noFill/>
        </p:spPr>
      </p:pic>
      <p:pic>
        <p:nvPicPr>
          <p:cNvPr id="5" name="Picture 6" descr="C:\Users\user\Desktop\6 MAYO\20140506_150917.jpg"/>
          <p:cNvPicPr>
            <a:picLocks noChangeAspect="1" noChangeArrowheads="1"/>
          </p:cNvPicPr>
          <p:nvPr/>
        </p:nvPicPr>
        <p:blipFill>
          <a:blip r:embed="rId4" cstate="print"/>
          <a:srcRect/>
          <a:stretch>
            <a:fillRect/>
          </a:stretch>
        </p:blipFill>
        <p:spPr bwMode="auto">
          <a:xfrm>
            <a:off x="4788024" y="2564904"/>
            <a:ext cx="3528392" cy="2759968"/>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MASTER CHEF SOCIOLÓGICO (2/04/14)</a:t>
            </a:r>
            <a:endParaRPr lang="es-ES" dirty="0">
              <a:solidFill>
                <a:schemeClr val="accent3"/>
              </a:solidFill>
            </a:endParaRPr>
          </a:p>
        </p:txBody>
      </p:sp>
      <p:sp>
        <p:nvSpPr>
          <p:cNvPr id="3" name="2 Subtítulo"/>
          <p:cNvSpPr>
            <a:spLocks noGrp="1"/>
          </p:cNvSpPr>
          <p:nvPr>
            <p:ph type="subTitle" idx="1"/>
          </p:nvPr>
        </p:nvSpPr>
        <p:spPr>
          <a:xfrm>
            <a:off x="0" y="476672"/>
            <a:ext cx="9144000" cy="6381328"/>
          </a:xfrm>
        </p:spPr>
        <p:txBody>
          <a:bodyPr>
            <a:normAutofit/>
          </a:bodyPr>
          <a:lstStyle/>
          <a:p>
            <a:pPr lvl="0" algn="just"/>
            <a:r>
              <a:rPr lang="es-ES" sz="2400" b="1" dirty="0" smtClean="0">
                <a:solidFill>
                  <a:schemeClr val="bg1"/>
                </a:solidFill>
              </a:rPr>
              <a:t>¿Ya? Bueno… ¿Quién se lo ha creído?...</a:t>
            </a:r>
          </a:p>
          <a:p>
            <a:pPr lvl="0" algn="just"/>
            <a:r>
              <a:rPr lang="es-ES" sz="2400" b="1" dirty="0" smtClean="0">
                <a:solidFill>
                  <a:schemeClr val="bg1"/>
                </a:solidFill>
              </a:rPr>
              <a:t>					Lo vamos a pasar muy bien y 					divertirnos bastante al tiempo que 					aprendemos y emprendemos 					cosas. De buen rollo. De buena lid.</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r>
              <a:rPr lang="es-ES" sz="2400" b="1" dirty="0" smtClean="0">
                <a:solidFill>
                  <a:schemeClr val="bg1"/>
                </a:solidFill>
              </a:rPr>
              <a:t>¿Se les pasó el susto? Pues quiero</a:t>
            </a:r>
          </a:p>
          <a:p>
            <a:pPr lvl="0" algn="just"/>
            <a:r>
              <a:rPr lang="es-ES" sz="2400" b="1" dirty="0" smtClean="0">
                <a:solidFill>
                  <a:schemeClr val="bg1"/>
                </a:solidFill>
              </a:rPr>
              <a:t>ver a cada cual con su grupo que</a:t>
            </a:r>
          </a:p>
          <a:p>
            <a:pPr lvl="0" algn="just"/>
            <a:r>
              <a:rPr lang="es-ES" sz="2400" b="1" dirty="0" smtClean="0">
                <a:solidFill>
                  <a:schemeClr val="bg1"/>
                </a:solidFill>
              </a:rPr>
              <a:t>vamos a empezar… YA</a:t>
            </a:r>
          </a:p>
          <a:p>
            <a:pPr lvl="0" algn="just"/>
            <a:r>
              <a:rPr lang="es-ES" sz="2400" b="1" dirty="0" smtClean="0">
                <a:solidFill>
                  <a:schemeClr val="bg1"/>
                </a:solidFill>
              </a:rPr>
              <a:t> </a:t>
            </a:r>
          </a:p>
          <a:p>
            <a:pPr lvl="0" algn="just"/>
            <a:endParaRPr lang="es-ES" sz="2400" b="1" dirty="0">
              <a:solidFill>
                <a:schemeClr val="tx1"/>
              </a:solidFill>
            </a:endParaRPr>
          </a:p>
        </p:txBody>
      </p:sp>
      <p:pic>
        <p:nvPicPr>
          <p:cNvPr id="4" name="Picture 4" descr="http://benstarr.com/wp-content/uploads/2012/02/bengordon2.jpg"/>
          <p:cNvPicPr>
            <a:picLocks noChangeAspect="1" noChangeArrowheads="1"/>
          </p:cNvPicPr>
          <p:nvPr/>
        </p:nvPicPr>
        <p:blipFill>
          <a:blip r:embed="rId2" cstate="print"/>
          <a:srcRect/>
          <a:stretch>
            <a:fillRect/>
          </a:stretch>
        </p:blipFill>
        <p:spPr bwMode="auto">
          <a:xfrm>
            <a:off x="251520" y="1124744"/>
            <a:ext cx="4248472" cy="2880320"/>
          </a:xfrm>
          <a:prstGeom prst="rect">
            <a:avLst/>
          </a:prstGeom>
          <a:noFill/>
        </p:spPr>
      </p:pic>
      <p:pic>
        <p:nvPicPr>
          <p:cNvPr id="5" name="Picture 8" descr="http://i.dailymail.co.uk/i/pix/2013/08/10/article-0-1B3C39A7000005DC-80_634x410.jpg"/>
          <p:cNvPicPr>
            <a:picLocks noChangeAspect="1" noChangeArrowheads="1"/>
          </p:cNvPicPr>
          <p:nvPr/>
        </p:nvPicPr>
        <p:blipFill>
          <a:blip r:embed="rId3" cstate="print"/>
          <a:srcRect/>
          <a:stretch>
            <a:fillRect/>
          </a:stretch>
        </p:blipFill>
        <p:spPr bwMode="auto">
          <a:xfrm>
            <a:off x="4499992" y="3861048"/>
            <a:ext cx="4644008" cy="2996952"/>
          </a:xfrm>
          <a:prstGeom prst="rect">
            <a:avLst/>
          </a:prstGeom>
          <a:noFill/>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836712"/>
          </a:xfrm>
        </p:spPr>
        <p:txBody>
          <a:bodyPr>
            <a:normAutofit fontScale="90000"/>
          </a:bodyPr>
          <a:lstStyle/>
          <a:p>
            <a:r>
              <a:rPr lang="es-ES" sz="2800" b="1" dirty="0" smtClean="0">
                <a:solidFill>
                  <a:schemeClr val="accent6">
                    <a:lumMod val="50000"/>
                  </a:schemeClr>
                </a:solidFill>
              </a:rPr>
              <a:t>SONDEOS EN CLASE (participación y reparto de los 54 escaños)</a:t>
            </a:r>
            <a:endParaRPr lang="es-ES" sz="2800" dirty="0">
              <a:solidFill>
                <a:schemeClr val="accent6">
                  <a:lumMod val="50000"/>
                </a:schemeClr>
              </a:solidFill>
            </a:endParaRPr>
          </a:p>
        </p:txBody>
      </p:sp>
      <p:sp>
        <p:nvSpPr>
          <p:cNvPr id="3" name="2 Marcador de contenido"/>
          <p:cNvSpPr>
            <a:spLocks noGrp="1"/>
          </p:cNvSpPr>
          <p:nvPr>
            <p:ph idx="1"/>
          </p:nvPr>
        </p:nvSpPr>
        <p:spPr>
          <a:xfrm>
            <a:off x="0" y="548680"/>
            <a:ext cx="9144000" cy="6309320"/>
          </a:xfrm>
        </p:spPr>
        <p:txBody>
          <a:bodyPr>
            <a:normAutofit/>
          </a:bodyPr>
          <a:lstStyle/>
          <a:p>
            <a:pPr algn="just">
              <a:buNone/>
            </a:pPr>
            <a:endParaRPr lang="es-ES" sz="2400" b="1" dirty="0" smtClean="0"/>
          </a:p>
          <a:p>
            <a:pPr algn="just">
              <a:buNone/>
            </a:pPr>
            <a:endParaRPr lang="es-ES" sz="2400" b="1" dirty="0" smtClean="0"/>
          </a:p>
        </p:txBody>
      </p:sp>
      <p:graphicFrame>
        <p:nvGraphicFramePr>
          <p:cNvPr id="7" name="3 Marcador de contenido"/>
          <p:cNvGraphicFramePr>
            <a:graphicFrameLocks/>
          </p:cNvGraphicFramePr>
          <p:nvPr/>
        </p:nvGraphicFramePr>
        <p:xfrm>
          <a:off x="0" y="764705"/>
          <a:ext cx="9144000" cy="5964239"/>
        </p:xfrm>
        <a:graphic>
          <a:graphicData uri="http://schemas.openxmlformats.org/drawingml/2006/table">
            <a:tbl>
              <a:tblPr firstRow="1" bandRow="1">
                <a:tableStyleId>{5C22544A-7EE6-4342-B048-85BDC9FD1C3A}</a:tableStyleId>
              </a:tblPr>
              <a:tblGrid>
                <a:gridCol w="3048000"/>
                <a:gridCol w="3048000"/>
                <a:gridCol w="3048000"/>
              </a:tblGrid>
              <a:tr h="720508">
                <a:tc>
                  <a:txBody>
                    <a:bodyPr/>
                    <a:lstStyle/>
                    <a:p>
                      <a:pPr algn="ctr"/>
                      <a:r>
                        <a:rPr lang="es-ES" sz="2400" b="1" dirty="0" smtClean="0"/>
                        <a:t>PARTIDOS</a:t>
                      </a:r>
                      <a:endParaRPr lang="es-ES" sz="2400" b="1" dirty="0"/>
                    </a:p>
                  </a:txBody>
                  <a:tcPr/>
                </a:tc>
                <a:tc>
                  <a:txBody>
                    <a:bodyPr/>
                    <a:lstStyle/>
                    <a:p>
                      <a:pPr algn="ctr"/>
                      <a:r>
                        <a:rPr lang="es-ES" sz="2400" b="1" dirty="0" smtClean="0"/>
                        <a:t>22 de abril</a:t>
                      </a:r>
                      <a:endParaRPr lang="es-ES" sz="2400" b="1" dirty="0"/>
                    </a:p>
                  </a:txBody>
                  <a:tcPr/>
                </a:tc>
                <a:tc>
                  <a:txBody>
                    <a:bodyPr/>
                    <a:lstStyle/>
                    <a:p>
                      <a:pPr algn="ctr"/>
                      <a:r>
                        <a:rPr lang="es-ES" sz="2400" b="1" dirty="0" smtClean="0"/>
                        <a:t>6 de mayo</a:t>
                      </a:r>
                      <a:endParaRPr lang="es-ES" sz="2400" b="1" dirty="0"/>
                    </a:p>
                  </a:txBody>
                  <a:tcPr/>
                </a:tc>
              </a:tr>
              <a:tr h="494073">
                <a:tc>
                  <a:txBody>
                    <a:bodyPr/>
                    <a:lstStyle/>
                    <a:p>
                      <a:pPr algn="just"/>
                      <a:r>
                        <a:rPr lang="es-ES" sz="2400" b="1" dirty="0" smtClean="0"/>
                        <a:t>PSOE</a:t>
                      </a:r>
                      <a:endParaRPr lang="es-ES" sz="2400" b="1" dirty="0"/>
                    </a:p>
                  </a:txBody>
                  <a:tcPr/>
                </a:tc>
                <a:tc>
                  <a:txBody>
                    <a:bodyPr/>
                    <a:lstStyle/>
                    <a:p>
                      <a:pPr algn="ctr"/>
                      <a:r>
                        <a:rPr lang="es-ES" sz="2400" b="1" dirty="0" smtClean="0"/>
                        <a:t>15-24   (19)</a:t>
                      </a:r>
                      <a:endParaRPr lang="es-ES" sz="2400" b="1" dirty="0"/>
                    </a:p>
                  </a:txBody>
                  <a:tcPr/>
                </a:tc>
                <a:tc>
                  <a:txBody>
                    <a:bodyPr/>
                    <a:lstStyle/>
                    <a:p>
                      <a:pPr algn="ctr"/>
                      <a:r>
                        <a:rPr lang="es-ES" sz="2400" b="1" dirty="0" smtClean="0"/>
                        <a:t>14-25   (19)</a:t>
                      </a:r>
                      <a:endParaRPr lang="es-ES" sz="2400" b="1" dirty="0"/>
                    </a:p>
                  </a:txBody>
                  <a:tcPr/>
                </a:tc>
              </a:tr>
              <a:tr h="494073">
                <a:tc>
                  <a:txBody>
                    <a:bodyPr/>
                    <a:lstStyle/>
                    <a:p>
                      <a:pPr algn="just"/>
                      <a:r>
                        <a:rPr lang="es-ES" sz="2400" b="1" dirty="0" smtClean="0"/>
                        <a:t>PP</a:t>
                      </a:r>
                      <a:endParaRPr lang="es-ES" sz="2400" b="1" dirty="0"/>
                    </a:p>
                  </a:txBody>
                  <a:tcPr/>
                </a:tc>
                <a:tc>
                  <a:txBody>
                    <a:bodyPr/>
                    <a:lstStyle/>
                    <a:p>
                      <a:pPr algn="ctr"/>
                      <a:r>
                        <a:rPr lang="es-ES" sz="2400" b="1" dirty="0" smtClean="0"/>
                        <a:t>14-21   (17)</a:t>
                      </a:r>
                      <a:endParaRPr lang="es-ES" sz="2400" b="1" dirty="0"/>
                    </a:p>
                  </a:txBody>
                  <a:tcPr/>
                </a:tc>
                <a:tc>
                  <a:txBody>
                    <a:bodyPr/>
                    <a:lstStyle/>
                    <a:p>
                      <a:pPr algn="ctr"/>
                      <a:r>
                        <a:rPr lang="es-ES" sz="2400" b="1" dirty="0" smtClean="0"/>
                        <a:t>13-25   (18)</a:t>
                      </a:r>
                      <a:endParaRPr lang="es-ES" sz="2400" b="1" dirty="0"/>
                    </a:p>
                  </a:txBody>
                  <a:tcPr/>
                </a:tc>
              </a:tr>
              <a:tr h="494073">
                <a:tc>
                  <a:txBody>
                    <a:bodyPr/>
                    <a:lstStyle/>
                    <a:p>
                      <a:pPr algn="just"/>
                      <a:r>
                        <a:rPr lang="es-ES" sz="2400" b="1" dirty="0" smtClean="0"/>
                        <a:t>IZQUIERDA PLURAL</a:t>
                      </a:r>
                      <a:endParaRPr lang="es-ES" sz="2400" b="1" dirty="0"/>
                    </a:p>
                  </a:txBody>
                  <a:tcPr/>
                </a:tc>
                <a:tc>
                  <a:txBody>
                    <a:bodyPr/>
                    <a:lstStyle/>
                    <a:p>
                      <a:pPr algn="ctr"/>
                      <a:r>
                        <a:rPr lang="es-ES" sz="2400" b="1" dirty="0" smtClean="0"/>
                        <a:t>6-9         (7)</a:t>
                      </a:r>
                      <a:endParaRPr lang="es-ES" sz="2400" b="1" dirty="0"/>
                    </a:p>
                  </a:txBody>
                  <a:tcPr/>
                </a:tc>
                <a:tc>
                  <a:txBody>
                    <a:bodyPr/>
                    <a:lstStyle/>
                    <a:p>
                      <a:pPr algn="ctr"/>
                      <a:r>
                        <a:rPr lang="es-ES" sz="2400" b="1" dirty="0" smtClean="0"/>
                        <a:t>3-8    </a:t>
                      </a:r>
                      <a:r>
                        <a:rPr lang="es-ES" sz="2400" b="1" baseline="0" dirty="0" smtClean="0"/>
                        <a:t>    </a:t>
                      </a:r>
                      <a:r>
                        <a:rPr lang="es-ES" sz="2400" b="1" dirty="0" smtClean="0"/>
                        <a:t>(5)</a:t>
                      </a:r>
                      <a:endParaRPr lang="es-ES" sz="2400" b="1" dirty="0"/>
                    </a:p>
                  </a:txBody>
                  <a:tcPr/>
                </a:tc>
              </a:tr>
              <a:tr h="494073">
                <a:tc>
                  <a:txBody>
                    <a:bodyPr/>
                    <a:lstStyle/>
                    <a:p>
                      <a:pPr algn="just"/>
                      <a:r>
                        <a:rPr lang="es-ES" sz="2400" b="1" dirty="0" smtClean="0"/>
                        <a:t>UPyD</a:t>
                      </a:r>
                      <a:endParaRPr lang="es-ES" sz="2400" b="1" dirty="0"/>
                    </a:p>
                  </a:txBody>
                  <a:tcPr/>
                </a:tc>
                <a:tc>
                  <a:txBody>
                    <a:bodyPr/>
                    <a:lstStyle/>
                    <a:p>
                      <a:pPr algn="ctr"/>
                      <a:r>
                        <a:rPr lang="es-ES" sz="2400" b="1" dirty="0" smtClean="0"/>
                        <a:t>4-7         (4)</a:t>
                      </a:r>
                      <a:endParaRPr lang="es-ES" sz="2400" b="1" dirty="0"/>
                    </a:p>
                  </a:txBody>
                  <a:tcPr/>
                </a:tc>
                <a:tc>
                  <a:txBody>
                    <a:bodyPr/>
                    <a:lstStyle/>
                    <a:p>
                      <a:pPr algn="ctr"/>
                      <a:r>
                        <a:rPr lang="es-ES" sz="2400" b="1" dirty="0" smtClean="0"/>
                        <a:t>3-9        (5)</a:t>
                      </a:r>
                      <a:endParaRPr lang="es-ES" sz="2400" b="1" dirty="0"/>
                    </a:p>
                  </a:txBody>
                  <a:tcPr/>
                </a:tc>
              </a:tr>
              <a:tr h="532356">
                <a:tc>
                  <a:txBody>
                    <a:bodyPr/>
                    <a:lstStyle/>
                    <a:p>
                      <a:pPr algn="just"/>
                      <a:r>
                        <a:rPr lang="es-ES" sz="2400" b="1" dirty="0" smtClean="0"/>
                        <a:t>CEU</a:t>
                      </a:r>
                      <a:endParaRPr lang="es-ES" sz="2400" b="1" dirty="0"/>
                    </a:p>
                  </a:txBody>
                  <a:tcPr/>
                </a:tc>
                <a:tc>
                  <a:txBody>
                    <a:bodyPr/>
                    <a:lstStyle/>
                    <a:p>
                      <a:pPr algn="ctr"/>
                      <a:r>
                        <a:rPr lang="es-ES" sz="2400" b="1" dirty="0" smtClean="0"/>
                        <a:t>1-9         (3)</a:t>
                      </a:r>
                      <a:endParaRPr lang="es-ES" sz="2400" b="1" dirty="0"/>
                    </a:p>
                  </a:txBody>
                  <a:tcPr/>
                </a:tc>
                <a:tc>
                  <a:txBody>
                    <a:bodyPr/>
                    <a:lstStyle/>
                    <a:p>
                      <a:pPr algn="ctr"/>
                      <a:r>
                        <a:rPr lang="es-ES" sz="2400" b="1" dirty="0" smtClean="0"/>
                        <a:t>1-3       (2)</a:t>
                      </a:r>
                      <a:endParaRPr lang="es-ES" sz="2400" b="1" dirty="0"/>
                    </a:p>
                  </a:txBody>
                  <a:tcPr/>
                </a:tc>
              </a:tr>
              <a:tr h="494073">
                <a:tc>
                  <a:txBody>
                    <a:bodyPr/>
                    <a:lstStyle/>
                    <a:p>
                      <a:pPr algn="just"/>
                      <a:r>
                        <a:rPr lang="es-ES" sz="2400" b="1" dirty="0" smtClean="0"/>
                        <a:t>LPD</a:t>
                      </a:r>
                      <a:endParaRPr lang="es-ES" sz="2400" b="1" dirty="0"/>
                    </a:p>
                  </a:txBody>
                  <a:tcPr/>
                </a:tc>
                <a:tc>
                  <a:txBody>
                    <a:bodyPr/>
                    <a:lstStyle/>
                    <a:p>
                      <a:pPr algn="ctr"/>
                      <a:r>
                        <a:rPr lang="es-ES" sz="2400" b="1" dirty="0" smtClean="0"/>
                        <a:t>1-8         (3)</a:t>
                      </a:r>
                      <a:endParaRPr lang="es-ES" sz="2400" b="1" dirty="0"/>
                    </a:p>
                  </a:txBody>
                  <a:tcPr/>
                </a:tc>
                <a:tc>
                  <a:txBody>
                    <a:bodyPr/>
                    <a:lstStyle/>
                    <a:p>
                      <a:pPr algn="ctr"/>
                      <a:r>
                        <a:rPr lang="es-ES" sz="2400" b="1" dirty="0" smtClean="0"/>
                        <a:t>0-3      (2)</a:t>
                      </a:r>
                      <a:endParaRPr lang="es-ES" sz="2400" b="1" dirty="0"/>
                    </a:p>
                  </a:txBody>
                  <a:tcPr/>
                </a:tc>
              </a:tr>
              <a:tr h="532356">
                <a:tc>
                  <a:txBody>
                    <a:bodyPr/>
                    <a:lstStyle/>
                    <a:p>
                      <a:pPr algn="just"/>
                      <a:r>
                        <a:rPr lang="es-ES" sz="2400" b="1" dirty="0" smtClean="0"/>
                        <a:t>CIUDADANOS</a:t>
                      </a:r>
                      <a:endParaRPr lang="es-ES" sz="2400" b="1" dirty="0"/>
                    </a:p>
                  </a:txBody>
                  <a:tcPr/>
                </a:tc>
                <a:tc>
                  <a:txBody>
                    <a:bodyPr/>
                    <a:lstStyle/>
                    <a:p>
                      <a:pPr algn="ctr"/>
                      <a:r>
                        <a:rPr lang="es-ES" sz="2400" b="1" dirty="0" smtClean="0"/>
                        <a:t>0-2</a:t>
                      </a:r>
                      <a:r>
                        <a:rPr lang="es-ES" sz="2400" b="1" baseline="0" dirty="0" smtClean="0"/>
                        <a:t>         (1)</a:t>
                      </a:r>
                      <a:endParaRPr lang="es-ES" sz="2400" b="1" dirty="0"/>
                    </a:p>
                  </a:txBody>
                  <a:tcPr/>
                </a:tc>
                <a:tc>
                  <a:txBody>
                    <a:bodyPr/>
                    <a:lstStyle/>
                    <a:p>
                      <a:pPr algn="ctr"/>
                      <a:r>
                        <a:rPr lang="es-ES" sz="2400" b="1" dirty="0" smtClean="0"/>
                        <a:t>0-4      (2)</a:t>
                      </a:r>
                      <a:endParaRPr lang="es-ES" sz="2400" b="1" dirty="0"/>
                    </a:p>
                  </a:txBody>
                  <a:tcPr/>
                </a:tc>
              </a:tr>
              <a:tr h="494073">
                <a:tc>
                  <a:txBody>
                    <a:bodyPr/>
                    <a:lstStyle/>
                    <a:p>
                      <a:pPr algn="just"/>
                      <a:r>
                        <a:rPr lang="es-ES" sz="2400" b="1" dirty="0" smtClean="0"/>
                        <a:t>PODEMOS</a:t>
                      </a:r>
                      <a:endParaRPr lang="es-ES" sz="2400" b="1" dirty="0"/>
                    </a:p>
                  </a:txBody>
                  <a:tcPr/>
                </a:tc>
                <a:tc>
                  <a:txBody>
                    <a:bodyPr/>
                    <a:lstStyle/>
                    <a:p>
                      <a:pPr algn="ctr"/>
                      <a:r>
                        <a:rPr lang="es-ES" sz="2400" b="1" dirty="0" smtClean="0"/>
                        <a:t>0-2         (0)</a:t>
                      </a:r>
                      <a:endParaRPr lang="es-ES" sz="2400" b="1" dirty="0"/>
                    </a:p>
                  </a:txBody>
                  <a:tcPr/>
                </a:tc>
                <a:tc>
                  <a:txBody>
                    <a:bodyPr/>
                    <a:lstStyle/>
                    <a:p>
                      <a:pPr algn="ctr"/>
                      <a:r>
                        <a:rPr lang="es-ES" sz="2400" b="1" dirty="0" smtClean="0"/>
                        <a:t>0-2      (1)</a:t>
                      </a:r>
                      <a:endParaRPr lang="es-ES" sz="2400" b="1" dirty="0"/>
                    </a:p>
                  </a:txBody>
                  <a:tcPr/>
                </a:tc>
              </a:tr>
              <a:tr h="494073">
                <a:tc>
                  <a:txBody>
                    <a:bodyPr/>
                    <a:lstStyle/>
                    <a:p>
                      <a:pPr algn="just"/>
                      <a:r>
                        <a:rPr lang="es-ES" sz="2400" b="1" dirty="0" smtClean="0"/>
                        <a:t>VOX</a:t>
                      </a:r>
                      <a:endParaRPr lang="es-ES" sz="2400" b="1" dirty="0"/>
                    </a:p>
                  </a:txBody>
                  <a:tcPr/>
                </a:tc>
                <a:tc>
                  <a:txBody>
                    <a:bodyPr/>
                    <a:lstStyle/>
                    <a:p>
                      <a:pPr algn="ctr"/>
                      <a:r>
                        <a:rPr lang="es-ES" sz="2400" b="1" dirty="0" smtClean="0"/>
                        <a:t>0-1         (0)</a:t>
                      </a:r>
                      <a:endParaRPr lang="es-ES" sz="2400" b="1" dirty="0"/>
                    </a:p>
                  </a:txBody>
                  <a:tcPr/>
                </a:tc>
                <a:tc>
                  <a:txBody>
                    <a:bodyPr/>
                    <a:lstStyle/>
                    <a:p>
                      <a:pPr algn="ctr"/>
                      <a:r>
                        <a:rPr lang="es-ES" sz="2400" b="1" dirty="0" smtClean="0"/>
                        <a:t>0-1      (0)</a:t>
                      </a:r>
                      <a:endParaRPr lang="es-ES" sz="2400" b="1" dirty="0"/>
                    </a:p>
                  </a:txBody>
                  <a:tcPr/>
                </a:tc>
              </a:tr>
              <a:tr h="720508">
                <a:tc>
                  <a:txBody>
                    <a:bodyPr/>
                    <a:lstStyle/>
                    <a:p>
                      <a:pPr algn="just"/>
                      <a:r>
                        <a:rPr lang="es-ES" sz="2400" b="1" dirty="0" smtClean="0"/>
                        <a:t>PARTICIPACIÓN</a:t>
                      </a:r>
                      <a:endParaRPr lang="es-ES" sz="2400" b="1" dirty="0"/>
                    </a:p>
                  </a:txBody>
                  <a:tcPr/>
                </a:tc>
                <a:tc>
                  <a:txBody>
                    <a:bodyPr/>
                    <a:lstStyle/>
                    <a:p>
                      <a:pPr algn="ctr"/>
                      <a:r>
                        <a:rPr lang="es-ES" sz="2400" b="1" dirty="0" smtClean="0"/>
                        <a:t>   30-58      (44%)</a:t>
                      </a:r>
                      <a:endParaRPr lang="es-ES" sz="2400" b="1" dirty="0"/>
                    </a:p>
                  </a:txBody>
                  <a:tcPr/>
                </a:tc>
                <a:tc>
                  <a:txBody>
                    <a:bodyPr/>
                    <a:lstStyle/>
                    <a:p>
                      <a:pPr algn="ctr"/>
                      <a:r>
                        <a:rPr lang="es-ES" sz="2400" b="1" dirty="0" smtClean="0"/>
                        <a:t>38-57     (48%)               </a:t>
                      </a:r>
                      <a:endParaRPr lang="es-ES" sz="2400" b="1" dirty="0"/>
                    </a:p>
                  </a:txBody>
                  <a:tcPr/>
                </a:tc>
              </a:tr>
            </a:tbl>
          </a:graphicData>
        </a:graphic>
      </p:graphicFrame>
    </p:spTree>
  </p:cSld>
  <p:clrMapOvr>
    <a:masterClrMapping/>
  </p:clrMapOvr>
  <p:transition>
    <p:cut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(7/05/14)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Esperando estábamos la presentación del </a:t>
            </a:r>
            <a:r>
              <a:rPr lang="es-ES" sz="2400" b="1" u="sng" dirty="0" smtClean="0">
                <a:solidFill>
                  <a:schemeClr val="bg1"/>
                </a:solidFill>
              </a:rPr>
              <a:t>plato 3. VIOLENCIA POLÍTICA </a:t>
            </a:r>
            <a:r>
              <a:rPr lang="es-ES" sz="2400" b="1" dirty="0" smtClean="0">
                <a:solidFill>
                  <a:schemeClr val="bg1"/>
                </a:solidFill>
              </a:rPr>
              <a:t>ya que su formato en Top Chef tuvo éxito. </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r>
              <a:rPr lang="es-ES" sz="2400" b="1" dirty="0" smtClean="0">
                <a:solidFill>
                  <a:schemeClr val="bg1"/>
                </a:solidFill>
              </a:rPr>
              <a:t>No sólo fue a gusto sino que provocó una interesante conversación en la que prácticamente se habló de todo entre todos. </a:t>
            </a:r>
          </a:p>
          <a:p>
            <a:pPr lvl="0" algn="just"/>
            <a:endParaRPr lang="es-ES" sz="2400" b="1" dirty="0">
              <a:solidFill>
                <a:schemeClr val="tx1"/>
              </a:solidFill>
            </a:endParaRPr>
          </a:p>
        </p:txBody>
      </p:sp>
      <p:pic>
        <p:nvPicPr>
          <p:cNvPr id="1026" name="Picture 2" descr="C:\Users\user\Desktop\SOCIOLOGÍA POLÍTICA\PRACTICAS\MASTER CHEF\IMÁGENES MASTER CHEF\IMG-20140507-WA0003.jpg">
            <a:hlinkClick r:id="rId2" action="ppaction://hlinkfile"/>
          </p:cNvPr>
          <p:cNvPicPr>
            <a:picLocks noChangeAspect="1" noChangeArrowheads="1"/>
          </p:cNvPicPr>
          <p:nvPr/>
        </p:nvPicPr>
        <p:blipFill>
          <a:blip r:embed="rId3" cstate="print"/>
          <a:srcRect/>
          <a:stretch>
            <a:fillRect/>
          </a:stretch>
        </p:blipFill>
        <p:spPr bwMode="auto">
          <a:xfrm>
            <a:off x="4427984" y="1484784"/>
            <a:ext cx="4170040" cy="3096344"/>
          </a:xfrm>
          <a:prstGeom prst="rect">
            <a:avLst/>
          </a:prstGeom>
          <a:noFill/>
        </p:spPr>
      </p:pic>
      <p:pic>
        <p:nvPicPr>
          <p:cNvPr id="1027" name="Picture 3" descr="C:\Users\user\Desktop\SOCIOLOGÍA POLÍTICA\PRACTICAS\MASTER CHEF\IMÁGENES MASTER CHEF\20140507_163826.jpg"/>
          <p:cNvPicPr>
            <a:picLocks noChangeAspect="1" noChangeArrowheads="1"/>
          </p:cNvPicPr>
          <p:nvPr/>
        </p:nvPicPr>
        <p:blipFill>
          <a:blip r:embed="rId4" cstate="print"/>
          <a:srcRect/>
          <a:stretch>
            <a:fillRect/>
          </a:stretch>
        </p:blipFill>
        <p:spPr bwMode="auto">
          <a:xfrm>
            <a:off x="251520" y="1844824"/>
            <a:ext cx="3960440" cy="3240360"/>
          </a:xfrm>
          <a:prstGeom prst="rect">
            <a:avLst/>
          </a:prstGeom>
          <a:noFill/>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(7/05/14)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En general, vistas y oídas las entrevistas, vista y oída la apreciación final del grupo y vivido, visto y e</a:t>
            </a:r>
            <a:r>
              <a:rPr lang="es-ES" sz="2400" b="1" dirty="0" smtClean="0">
                <a:solidFill>
                  <a:schemeClr val="bg1"/>
                </a:solidFill>
              </a:rPr>
              <a:t>scuchado el debate en clase, podemos señalar </a:t>
            </a:r>
            <a:r>
              <a:rPr lang="es-ES" sz="2400" b="1" u="sng" dirty="0" smtClean="0">
                <a:solidFill>
                  <a:schemeClr val="bg1"/>
                </a:solidFill>
              </a:rPr>
              <a:t>cuatro grandes factores explicatorios</a:t>
            </a:r>
            <a:r>
              <a:rPr lang="es-ES" sz="2400" b="1" dirty="0" smtClean="0">
                <a:solidFill>
                  <a:schemeClr val="bg1"/>
                </a:solidFill>
              </a:rPr>
              <a:t> de por qué no hay actos violentos en España en el contexto de la crisis económica, institucional, social y política, los recortes y las desigualdades manifiestas:</a:t>
            </a:r>
          </a:p>
          <a:p>
            <a:pPr marL="457200" lvl="0" indent="-457200">
              <a:buAutoNum type="arabicParenR"/>
            </a:pPr>
            <a:r>
              <a:rPr lang="es-ES" sz="2800" b="1" dirty="0" smtClean="0">
                <a:solidFill>
                  <a:schemeClr val="accent3">
                    <a:lumMod val="75000"/>
                  </a:schemeClr>
                </a:solidFill>
              </a:rPr>
              <a:t>La socialización y cultura política.</a:t>
            </a:r>
          </a:p>
          <a:p>
            <a:pPr marL="457200" lvl="0" indent="-457200">
              <a:buAutoNum type="arabicParenR"/>
            </a:pPr>
            <a:r>
              <a:rPr lang="es-ES" sz="2800" b="1" dirty="0" smtClean="0">
                <a:solidFill>
                  <a:schemeClr val="accent3">
                    <a:lumMod val="75000"/>
                  </a:schemeClr>
                </a:solidFill>
              </a:rPr>
              <a:t>Las ayudas familiares.</a:t>
            </a:r>
            <a:endParaRPr lang="es-ES" sz="2800" b="1" dirty="0" smtClean="0">
              <a:solidFill>
                <a:schemeClr val="accent3">
                  <a:lumMod val="75000"/>
                </a:schemeClr>
              </a:solidFill>
            </a:endParaRPr>
          </a:p>
          <a:p>
            <a:pPr marL="457200" lvl="0" indent="-457200">
              <a:buAutoNum type="arabicParenR"/>
            </a:pPr>
            <a:r>
              <a:rPr lang="es-ES" sz="2800" b="1" dirty="0" smtClean="0">
                <a:solidFill>
                  <a:schemeClr val="accent3">
                    <a:lumMod val="75000"/>
                  </a:schemeClr>
                </a:solidFill>
              </a:rPr>
              <a:t>El Estado de bienestar.</a:t>
            </a:r>
          </a:p>
          <a:p>
            <a:pPr marL="457200" lvl="0" indent="-457200">
              <a:buAutoNum type="arabicParenR"/>
            </a:pPr>
            <a:r>
              <a:rPr lang="es-ES" sz="2800" b="1" dirty="0" smtClean="0">
                <a:solidFill>
                  <a:schemeClr val="accent3">
                    <a:lumMod val="75000"/>
                  </a:schemeClr>
                </a:solidFill>
              </a:rPr>
              <a:t>La economía sumergida.</a:t>
            </a:r>
            <a:endParaRPr lang="es-ES" sz="2800" b="1" dirty="0" smtClean="0">
              <a:solidFill>
                <a:schemeClr val="accent3">
                  <a:lumMod val="75000"/>
                </a:schemeClr>
              </a:solidFill>
            </a:endParaRPr>
          </a:p>
          <a:p>
            <a:pPr marL="457200" lvl="0" indent="-457200" algn="just">
              <a:buAutoNum type="arabicParenR"/>
            </a:pPr>
            <a:endParaRPr lang="es-ES" sz="2400" b="1" dirty="0">
              <a:solidFill>
                <a:schemeClr val="accent3">
                  <a:lumMod val="75000"/>
                </a:schemeClr>
              </a:solidFill>
            </a:endParaRPr>
          </a:p>
        </p:txBody>
      </p:sp>
      <p:pic>
        <p:nvPicPr>
          <p:cNvPr id="4" name="Picture 9" descr="http://hordago.org/wp-content/uploads/2012/12/Inter%C3%A9sPol%C3%ADtica.png"/>
          <p:cNvPicPr>
            <a:picLocks noChangeAspect="1" noChangeArrowheads="1"/>
          </p:cNvPicPr>
          <p:nvPr/>
        </p:nvPicPr>
        <p:blipFill>
          <a:blip r:embed="rId2" cstate="print"/>
          <a:srcRect/>
          <a:stretch>
            <a:fillRect/>
          </a:stretch>
        </p:blipFill>
        <p:spPr bwMode="auto">
          <a:xfrm>
            <a:off x="1835696" y="4869160"/>
            <a:ext cx="5616624" cy="1988840"/>
          </a:xfrm>
          <a:prstGeom prst="rect">
            <a:avLst/>
          </a:prstGeom>
          <a:noFill/>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(7/05/14)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1) </a:t>
            </a:r>
            <a:r>
              <a:rPr lang="es-ES" sz="2400" b="1" u="sng" dirty="0" smtClean="0">
                <a:solidFill>
                  <a:schemeClr val="bg1"/>
                </a:solidFill>
              </a:rPr>
              <a:t>La cultura política</a:t>
            </a:r>
            <a:r>
              <a:rPr lang="es-ES" sz="2400" b="1" dirty="0" smtClean="0">
                <a:solidFill>
                  <a:schemeClr val="bg1"/>
                </a:solidFill>
              </a:rPr>
              <a:t>. La sociedad española tiene un escaso índice de participación social y política (</a:t>
            </a:r>
            <a:r>
              <a:rPr lang="es-ES" sz="2400" b="1" dirty="0" smtClean="0">
                <a:solidFill>
                  <a:schemeClr val="bg1"/>
                </a:solidFill>
              </a:rPr>
              <a:t>bajas </a:t>
            </a:r>
            <a:r>
              <a:rPr lang="es-ES" sz="2400" b="1" dirty="0" smtClean="0">
                <a:solidFill>
                  <a:schemeClr val="bg1"/>
                </a:solidFill>
              </a:rPr>
              <a:t>afiliaciones a partidos, sindicatos, asociaciones, etcétera). Salvo en las últimas encuestas, en general se ha mostrado poco interés por la política. Hay más movilizaciones en torno a series televisivas, fútbol, concursos, espectáculos, fiestas tradicionales, etcétera. Socialización política muy débil (en la familia, en la escuela, en la comunidad). La transición política a la democracia supuso una despolitización de la sociedad civil, dejando el protagonismo a las instituciones (Corona, Parlamento, Partidos, Administraciones autonómicas y locales…). Ineficacia de la lucha armada (fracaso del terrorismo). No se ven alternativas, no hay referentes claros, ni liderazgo… Individualismo, sectarismo, pesimismo, cinismo, desencanto, miedo. Juventud acomodada y sin ideología. </a:t>
            </a:r>
            <a:endParaRPr lang="es-ES" sz="2400" b="1" dirty="0" smtClean="0">
              <a:solidFill>
                <a:schemeClr val="bg1"/>
              </a:solidFill>
            </a:endParaRPr>
          </a:p>
          <a:p>
            <a:pPr lvl="0" algn="just"/>
            <a:endParaRPr lang="es-ES" sz="2400" b="1"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rgbClr val="FF0000"/>
                </a:solidFill>
              </a:rPr>
              <a:t>MASTER CHEF SOCIOLÓGICO (7/05/14)</a:t>
            </a:r>
            <a:endParaRPr lang="es-ES" dirty="0">
              <a:solidFill>
                <a:srgbClr val="FF0000"/>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dirty="0" smtClean="0">
                <a:solidFill>
                  <a:schemeClr val="bg1"/>
                </a:solidFill>
              </a:rPr>
              <a:t>Los otros tres factores son amortiguadores del conflicto:</a:t>
            </a:r>
          </a:p>
          <a:p>
            <a:pPr lvl="0" algn="just"/>
            <a:r>
              <a:rPr lang="es-ES" sz="2400" b="1" dirty="0" smtClean="0">
                <a:solidFill>
                  <a:schemeClr val="bg1"/>
                </a:solidFill>
              </a:rPr>
              <a:t>2) </a:t>
            </a:r>
            <a:r>
              <a:rPr lang="es-ES" sz="2400" b="1" u="sng" dirty="0" smtClean="0">
                <a:solidFill>
                  <a:schemeClr val="bg1"/>
                </a:solidFill>
              </a:rPr>
              <a:t>Las ayudas familiares</a:t>
            </a:r>
            <a:r>
              <a:rPr lang="es-ES" sz="2400" b="1" dirty="0" smtClean="0">
                <a:solidFill>
                  <a:schemeClr val="bg1"/>
                </a:solidFill>
              </a:rPr>
              <a:t>. Ha habido un proceso de familiarización de las prestaciones, ayudas, servicios. Aunque el tipo y papel de la familia ha cambiado, sigue pesando la concepción tradicional. Muchas familias sobreviven de la pensión de la persona mayor o de otras ayudas o de un sueldo (o la suma de pequeños salarios).</a:t>
            </a:r>
          </a:p>
          <a:p>
            <a:pPr lvl="0" algn="just"/>
            <a:r>
              <a:rPr lang="es-ES" sz="2400" b="1" dirty="0" smtClean="0">
                <a:solidFill>
                  <a:schemeClr val="bg1"/>
                </a:solidFill>
              </a:rPr>
              <a:t>3) </a:t>
            </a:r>
            <a:r>
              <a:rPr lang="es-ES" sz="2400" b="1" u="sng" dirty="0" smtClean="0">
                <a:solidFill>
                  <a:schemeClr val="bg1"/>
                </a:solidFill>
              </a:rPr>
              <a:t>Las prestaciones del Estado del bienestar</a:t>
            </a:r>
            <a:r>
              <a:rPr lang="es-ES" sz="2400" b="1" dirty="0" smtClean="0">
                <a:solidFill>
                  <a:schemeClr val="bg1"/>
                </a:solidFill>
              </a:rPr>
              <a:t>. Pese a los recortes, sigue siendo importante la presencia de ayudas, servicios y prestaciones de las administraciones públicas, las ONG, Fundaciones, etcétera.</a:t>
            </a:r>
          </a:p>
          <a:p>
            <a:pPr lvl="0" algn="just"/>
            <a:r>
              <a:rPr lang="es-ES" sz="2400" b="1" dirty="0" smtClean="0">
                <a:solidFill>
                  <a:schemeClr val="bg1"/>
                </a:solidFill>
              </a:rPr>
              <a:t>4) </a:t>
            </a:r>
            <a:r>
              <a:rPr lang="es-ES" sz="2400" b="1" u="sng" dirty="0" smtClean="0">
                <a:solidFill>
                  <a:schemeClr val="bg1"/>
                </a:solidFill>
              </a:rPr>
              <a:t>La economía sumergida</a:t>
            </a:r>
            <a:r>
              <a:rPr lang="es-ES" sz="2400" b="1" dirty="0" smtClean="0">
                <a:solidFill>
                  <a:schemeClr val="bg1"/>
                </a:solidFill>
              </a:rPr>
              <a:t>. Tanto la irregular como la informal explican que haya un </a:t>
            </a:r>
            <a:r>
              <a:rPr lang="es-ES" sz="2400" b="1" i="1" dirty="0" smtClean="0">
                <a:solidFill>
                  <a:schemeClr val="bg1"/>
                </a:solidFill>
              </a:rPr>
              <a:t>colchón</a:t>
            </a:r>
            <a:r>
              <a:rPr lang="es-ES" sz="2400" b="1" dirty="0" smtClean="0">
                <a:solidFill>
                  <a:schemeClr val="bg1"/>
                </a:solidFill>
              </a:rPr>
              <a:t> de ayuda, que complementan otros ingresos o constituyen el único ingreso. Aunque existe en todas las capas sociales, la economía sumergida favorece a las grandes empresas.</a:t>
            </a:r>
            <a:endParaRPr lang="es-ES" sz="2400" b="1" dirty="0" smtClean="0">
              <a:solidFill>
                <a:schemeClr val="bg1"/>
              </a:solidFill>
            </a:endParaRPr>
          </a:p>
          <a:p>
            <a:pPr lvl="0" algn="just"/>
            <a:endParaRPr lang="es-ES" sz="2400" b="1"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6">
                    <a:lumMod val="50000"/>
                  </a:schemeClr>
                </a:solidFill>
              </a:rPr>
              <a:t>MASTER CHEF SOCIOLÓGICO </a:t>
            </a:r>
            <a:r>
              <a:rPr lang="es-ES" b="1" dirty="0" smtClean="0">
                <a:solidFill>
                  <a:schemeClr val="accent6">
                    <a:lumMod val="50000"/>
                  </a:schemeClr>
                </a:solidFill>
              </a:rPr>
              <a:t>(13/05/14</a:t>
            </a:r>
            <a:r>
              <a:rPr lang="es-ES" b="1" dirty="0" smtClean="0">
                <a:solidFill>
                  <a:schemeClr val="accent6">
                    <a:lumMod val="50000"/>
                  </a:schemeClr>
                </a:solidFill>
              </a:rPr>
              <a:t>)</a:t>
            </a:r>
            <a:endParaRPr lang="es-ES" dirty="0">
              <a:solidFill>
                <a:schemeClr val="accent6">
                  <a:lumMod val="50000"/>
                </a:schemeClr>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endParaRPr lang="es-ES" sz="2400" b="1" dirty="0" smtClean="0">
              <a:solidFill>
                <a:schemeClr val="bg1"/>
              </a:solidFill>
            </a:endParaRPr>
          </a:p>
          <a:p>
            <a:pPr lvl="0" algn="just"/>
            <a:endParaRPr lang="es-ES" sz="2400" b="1"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6">
                    <a:lumMod val="50000"/>
                  </a:schemeClr>
                </a:solidFill>
              </a:rPr>
              <a:t>MASTER CHEF SOCIOLÓGICO </a:t>
            </a:r>
            <a:r>
              <a:rPr lang="es-ES" b="1" dirty="0" smtClean="0">
                <a:solidFill>
                  <a:schemeClr val="accent6">
                    <a:lumMod val="50000"/>
                  </a:schemeClr>
                </a:solidFill>
              </a:rPr>
              <a:t>(13/05/14</a:t>
            </a:r>
            <a:r>
              <a:rPr lang="es-ES" b="1" dirty="0" smtClean="0">
                <a:solidFill>
                  <a:schemeClr val="accent6">
                    <a:lumMod val="50000"/>
                  </a:schemeClr>
                </a:solidFill>
              </a:rPr>
              <a:t>)</a:t>
            </a:r>
            <a:endParaRPr lang="es-ES" dirty="0">
              <a:solidFill>
                <a:schemeClr val="accent6">
                  <a:lumMod val="50000"/>
                </a:schemeClr>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endParaRPr lang="es-ES" sz="2400" b="1" dirty="0" smtClean="0">
              <a:solidFill>
                <a:schemeClr val="bg1"/>
              </a:solidFill>
            </a:endParaRPr>
          </a:p>
          <a:p>
            <a:pPr lvl="0" algn="just"/>
            <a:endParaRPr lang="es-ES" sz="2400" b="1"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6">
                    <a:lumMod val="50000"/>
                  </a:schemeClr>
                </a:solidFill>
              </a:rPr>
              <a:t>MASTER CHEF SOCIOLÓGICO </a:t>
            </a:r>
            <a:r>
              <a:rPr lang="es-ES" b="1" dirty="0" smtClean="0">
                <a:solidFill>
                  <a:schemeClr val="accent6">
                    <a:lumMod val="50000"/>
                  </a:schemeClr>
                </a:solidFill>
              </a:rPr>
              <a:t>(13/05/14</a:t>
            </a:r>
            <a:r>
              <a:rPr lang="es-ES" b="1" dirty="0" smtClean="0">
                <a:solidFill>
                  <a:schemeClr val="accent6">
                    <a:lumMod val="50000"/>
                  </a:schemeClr>
                </a:solidFill>
              </a:rPr>
              <a:t>)</a:t>
            </a:r>
            <a:endParaRPr lang="es-ES" dirty="0">
              <a:solidFill>
                <a:schemeClr val="accent6">
                  <a:lumMod val="50000"/>
                </a:schemeClr>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endParaRPr lang="es-ES" sz="2400" b="1" dirty="0" smtClean="0">
              <a:solidFill>
                <a:schemeClr val="bg1"/>
              </a:solidFill>
            </a:endParaRPr>
          </a:p>
          <a:p>
            <a:pPr lvl="0" algn="just"/>
            <a:endParaRPr lang="es-ES" sz="2400" b="1"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6">
                    <a:lumMod val="50000"/>
                  </a:schemeClr>
                </a:solidFill>
              </a:rPr>
              <a:t>MASTER CHEF SOCIOLÓGICO </a:t>
            </a:r>
            <a:r>
              <a:rPr lang="es-ES" b="1" dirty="0" smtClean="0">
                <a:solidFill>
                  <a:schemeClr val="accent6">
                    <a:lumMod val="50000"/>
                  </a:schemeClr>
                </a:solidFill>
              </a:rPr>
              <a:t>(13/05/14</a:t>
            </a:r>
            <a:r>
              <a:rPr lang="es-ES" b="1" dirty="0" smtClean="0">
                <a:solidFill>
                  <a:schemeClr val="accent6">
                    <a:lumMod val="50000"/>
                  </a:schemeClr>
                </a:solidFill>
              </a:rPr>
              <a:t>)</a:t>
            </a:r>
            <a:endParaRPr lang="es-ES" dirty="0">
              <a:solidFill>
                <a:schemeClr val="accent6">
                  <a:lumMod val="50000"/>
                </a:schemeClr>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endParaRPr lang="es-ES" sz="2400" b="1" dirty="0" smtClean="0">
              <a:solidFill>
                <a:schemeClr val="bg1"/>
              </a:solidFill>
            </a:endParaRPr>
          </a:p>
          <a:p>
            <a:pPr lvl="0" algn="just"/>
            <a:endParaRPr lang="es-ES" sz="2400" b="1" dirty="0">
              <a:solidFill>
                <a:schemeClr val="tx1"/>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MASTER CHEF SOCIOLÓGICO (2/04/14)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u="sng" dirty="0" smtClean="0">
                <a:solidFill>
                  <a:schemeClr val="bg1"/>
                </a:solidFill>
              </a:rPr>
              <a:t>PLATO 1.- MOVIMIENTOS SOCIALES</a:t>
            </a:r>
          </a:p>
          <a:p>
            <a:pPr lvl="0" algn="just"/>
            <a:r>
              <a:rPr lang="es-ES" sz="2400" b="1" dirty="0" smtClean="0">
                <a:solidFill>
                  <a:schemeClr val="bg1"/>
                </a:solidFill>
              </a:rPr>
              <a:t>Se les sugirió en su momento aplicar el modelo sobre institucionalización de los movimientos sociales a los que se han convertido en partido político, sindicato, asociación, fundación, etcétera.</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r>
              <a:rPr lang="es-ES" sz="2400" b="1" dirty="0" smtClean="0">
                <a:solidFill>
                  <a:schemeClr val="bg1"/>
                </a:solidFill>
              </a:rPr>
              <a:t>Parece ser que van a hacer varias entrevistas en torno a </a:t>
            </a:r>
            <a:r>
              <a:rPr lang="es-ES" sz="2400" b="1" u="sng" dirty="0" smtClean="0">
                <a:solidFill>
                  <a:schemeClr val="bg1"/>
                </a:solidFill>
              </a:rPr>
              <a:t>Alternativa Sí se puede</a:t>
            </a:r>
            <a:r>
              <a:rPr lang="es-ES" sz="2400" b="1" dirty="0" smtClean="0">
                <a:solidFill>
                  <a:schemeClr val="bg1"/>
                </a:solidFill>
              </a:rPr>
              <a:t> según distintas trayectorias. Les sugiero hacer entrevistas también a otras personas no vinculadas al proceso e incluso sin conocimiento de él. Pásenlo bien con las entrevistas. Pregunten mucho, escuchen y observen todo. La sociología es la ciencia de las preguntas…</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1027" name="Picture 3" descr="C:\Users\user\Desktop\SOCIOLOGÍA POLÍTICA\PRACTICAS\MASTER CHEF\IMÁGENES MASTER CHEF\images[7].jpg"/>
          <p:cNvPicPr>
            <a:picLocks noChangeAspect="1" noChangeArrowheads="1"/>
          </p:cNvPicPr>
          <p:nvPr/>
        </p:nvPicPr>
        <p:blipFill>
          <a:blip r:embed="rId2" cstate="print"/>
          <a:srcRect/>
          <a:stretch>
            <a:fillRect/>
          </a:stretch>
        </p:blipFill>
        <p:spPr bwMode="auto">
          <a:xfrm>
            <a:off x="1403648" y="2204864"/>
            <a:ext cx="2160240" cy="2088232"/>
          </a:xfrm>
          <a:prstGeom prst="rect">
            <a:avLst/>
          </a:prstGeom>
          <a:noFill/>
        </p:spPr>
      </p:pic>
      <p:pic>
        <p:nvPicPr>
          <p:cNvPr id="7" name="Picture 8" descr="https://encrypted-tbn0.gstatic.com/images?q=tbn:ANd9GcS_NCnXhRhJmqVIYpiHMXiIMHqyNsqCa6Ofed44VK-O-Yi3edyi8Q"/>
          <p:cNvPicPr>
            <a:picLocks noChangeAspect="1" noChangeArrowheads="1"/>
          </p:cNvPicPr>
          <p:nvPr/>
        </p:nvPicPr>
        <p:blipFill>
          <a:blip r:embed="rId3" cstate="print"/>
          <a:srcRect/>
          <a:stretch>
            <a:fillRect/>
          </a:stretch>
        </p:blipFill>
        <p:spPr bwMode="auto">
          <a:xfrm>
            <a:off x="6012160" y="2276872"/>
            <a:ext cx="2876550" cy="1768600"/>
          </a:xfrm>
          <a:prstGeom prst="rect">
            <a:avLst/>
          </a:prstGeom>
          <a:noFill/>
        </p:spPr>
      </p:pic>
      <p:pic>
        <p:nvPicPr>
          <p:cNvPr id="8" name="Picture 10" descr="https://encrypted-tbn2.gstatic.com/images?q=tbn:ANd9GcTl1CLsU736NZ5tVLCyR9TefkvNG9qtv5LiXrW7NvpJFq-rsTXahQ"/>
          <p:cNvPicPr>
            <a:picLocks noChangeAspect="1" noChangeArrowheads="1"/>
          </p:cNvPicPr>
          <p:nvPr/>
        </p:nvPicPr>
        <p:blipFill>
          <a:blip r:embed="rId4" cstate="print"/>
          <a:srcRect/>
          <a:stretch>
            <a:fillRect/>
          </a:stretch>
        </p:blipFill>
        <p:spPr bwMode="auto">
          <a:xfrm>
            <a:off x="3779912" y="2276872"/>
            <a:ext cx="2088232" cy="1866901"/>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MASTER CHEF SOCIOLÓGICO (2/04/14)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u="sng" dirty="0" smtClean="0">
                <a:solidFill>
                  <a:schemeClr val="bg1"/>
                </a:solidFill>
              </a:rPr>
              <a:t>PLATO 2. PARTIDOS POLÍTICOS. </a:t>
            </a:r>
            <a:endParaRPr lang="es-ES" sz="2400" b="1" dirty="0" smtClean="0">
              <a:solidFill>
                <a:schemeClr val="bg1"/>
              </a:solidFill>
            </a:endParaRPr>
          </a:p>
          <a:p>
            <a:pPr lvl="0" algn="just"/>
            <a:r>
              <a:rPr lang="es-ES" sz="2400" b="1" dirty="0" smtClean="0">
                <a:solidFill>
                  <a:schemeClr val="bg1"/>
                </a:solidFill>
              </a:rPr>
              <a:t>Me consta que ya se han puesto manos a la obra. Ahora hablamos sobre sistemas de partidos y elecciones europeas (de paso). PP, PSOE, IU y UPyD son el objeto de análisis para comparar ideas,</a:t>
            </a:r>
          </a:p>
          <a:p>
            <a:pPr lvl="0" algn="just"/>
            <a:r>
              <a:rPr lang="es-ES" sz="2400" b="1" dirty="0" smtClean="0">
                <a:solidFill>
                  <a:schemeClr val="bg1"/>
                </a:solidFill>
              </a:rPr>
              <a:t>organigramas, liderazgo, etcétera.</a:t>
            </a:r>
          </a:p>
          <a:p>
            <a:pPr lvl="0" algn="just"/>
            <a:r>
              <a:rPr lang="es-ES" sz="2400" b="1" dirty="0" smtClean="0">
                <a:solidFill>
                  <a:schemeClr val="bg1"/>
                </a:solidFill>
              </a:rPr>
              <a:t>Se trata de conocer la trayectoria de cada partido y analizar</a:t>
            </a:r>
          </a:p>
          <a:p>
            <a:pPr lvl="0" algn="just"/>
            <a:r>
              <a:rPr lang="es-ES" sz="2400" b="1" dirty="0" smtClean="0">
                <a:solidFill>
                  <a:schemeClr val="bg1"/>
                </a:solidFill>
              </a:rPr>
              <a:t>su estructura e ideario. La fuente principal es la Web de </a:t>
            </a:r>
          </a:p>
          <a:p>
            <a:pPr lvl="0" algn="just"/>
            <a:r>
              <a:rPr lang="es-ES" sz="2400" b="1" dirty="0" smtClean="0">
                <a:solidFill>
                  <a:schemeClr val="bg1"/>
                </a:solidFill>
              </a:rPr>
              <a:t>cada partido. Además de la prensa y de Wikipedia hay blogs de política nada desdeñable.</a:t>
            </a:r>
          </a:p>
          <a:p>
            <a:pPr lvl="0" algn="just"/>
            <a:r>
              <a:rPr lang="es-ES" sz="2400" b="1" dirty="0" smtClean="0">
                <a:solidFill>
                  <a:schemeClr val="bg1"/>
                </a:solidFill>
              </a:rPr>
              <a:t>Se trata al final de comparar la historia y estructura de los partidos políticos elegidos para este suculento plato empírico. Si se atreven a hacer pronósticos electorales (Europeas 25Mayo), sería un exquisito postre.</a:t>
            </a:r>
          </a:p>
          <a:p>
            <a:pPr lvl="0" algn="just"/>
            <a:r>
              <a:rPr lang="es-ES" sz="2400" b="1" dirty="0" smtClean="0">
                <a:solidFill>
                  <a:schemeClr val="bg1"/>
                </a:solidFill>
              </a:rPr>
              <a:t>Atención a las lecciones 4 y 5 de esta asignatura…</a:t>
            </a:r>
          </a:p>
          <a:p>
            <a:pPr lvl="0" algn="just"/>
            <a:endParaRPr lang="es-ES" sz="2400" b="1" dirty="0" smtClean="0">
              <a:solidFill>
                <a:schemeClr val="bg1"/>
              </a:solidFill>
            </a:endParaRPr>
          </a:p>
          <a:p>
            <a:pPr lvl="0" algn="just"/>
            <a:endParaRPr lang="es-ES" sz="2400" b="1" u="sng" dirty="0" smtClean="0">
              <a:solidFill>
                <a:schemeClr val="bg1"/>
              </a:solidFill>
            </a:endParaRPr>
          </a:p>
          <a:p>
            <a:pPr lvl="0" algn="just"/>
            <a:endParaRPr lang="es-ES" sz="2400" b="1" dirty="0">
              <a:solidFill>
                <a:schemeClr val="tx1"/>
              </a:solidFill>
            </a:endParaRPr>
          </a:p>
        </p:txBody>
      </p:sp>
      <p:pic>
        <p:nvPicPr>
          <p:cNvPr id="5122" name="Picture 2" descr="https://encrypted-tbn2.gstatic.com/images?q=tbn:ANd9GcTqbJ3dYmDRU0e8k6Gk-QInL4M1xbG22faHKSJ-38ZB2J_FnhEed4gMzQ"/>
          <p:cNvPicPr>
            <a:picLocks noChangeAspect="1" noChangeArrowheads="1"/>
          </p:cNvPicPr>
          <p:nvPr/>
        </p:nvPicPr>
        <p:blipFill>
          <a:blip r:embed="rId2" cstate="print"/>
          <a:srcRect/>
          <a:stretch>
            <a:fillRect/>
          </a:stretch>
        </p:blipFill>
        <p:spPr bwMode="auto">
          <a:xfrm>
            <a:off x="7596336" y="1844824"/>
            <a:ext cx="1440160" cy="1584176"/>
          </a:xfrm>
          <a:prstGeom prst="rect">
            <a:avLst/>
          </a:prstGeom>
          <a:noFill/>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MASTER CHEF SOCIOLÓGICO (2/04/14)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u="sng" dirty="0" smtClean="0">
                <a:solidFill>
                  <a:schemeClr val="bg1"/>
                </a:solidFill>
              </a:rPr>
              <a:t>PLATO 3. VIOLENCIA POLÍTICA.</a:t>
            </a:r>
            <a:r>
              <a:rPr lang="es-ES" sz="2400" b="1" dirty="0" smtClean="0">
                <a:solidFill>
                  <a:schemeClr val="bg1"/>
                </a:solidFill>
              </a:rPr>
              <a:t>  De las sugerencias hechas, ¿cuál les apetece más? El tema está de moda incluso en España… Parece ser que van a hacer entrevistas sobre por qué en España no hay grandes revueltas, a pesar de los datos de pobreza, desigualdad, desahucios, corrupción, etcétera. La opinión del profesor de la materia la encontrarán en las lecciones 2, 3 y 4. Explícitamente en los resultados de la socialización política (apartado 2.2.). Lo digo porque sé que son fan (perseguidores) de Cristino Barroso…</a:t>
            </a:r>
          </a:p>
          <a:p>
            <a:pPr lvl="0" algn="just"/>
            <a:r>
              <a:rPr lang="es-ES" sz="2400" b="1" dirty="0" smtClean="0">
                <a:solidFill>
                  <a:schemeClr val="bg1"/>
                </a:solidFill>
              </a:rPr>
              <a:t>Hagan muchas entrevistas y como les dije al grupo 1,</a:t>
            </a:r>
          </a:p>
          <a:p>
            <a:pPr lvl="0" algn="just"/>
            <a:r>
              <a:rPr lang="es-ES" sz="2400" b="1" dirty="0" smtClean="0">
                <a:solidFill>
                  <a:schemeClr val="bg1"/>
                </a:solidFill>
              </a:rPr>
              <a:t> diviértanse.</a:t>
            </a:r>
          </a:p>
          <a:p>
            <a:pPr algn="just"/>
            <a:endParaRPr lang="es-ES" sz="2400" dirty="0" smtClean="0"/>
          </a:p>
          <a:p>
            <a:pPr lvl="0" algn="just"/>
            <a:endParaRPr lang="es-ES" sz="2400" b="1" dirty="0">
              <a:solidFill>
                <a:schemeClr val="tx1"/>
              </a:solidFill>
            </a:endParaRPr>
          </a:p>
        </p:txBody>
      </p:sp>
      <p:pic>
        <p:nvPicPr>
          <p:cNvPr id="2050" name="Picture 2" descr="C:\Users\user\Desktop\SOCIOLOGÍA POLÍTICA\PRACTICAS\MASTER CHEF\IMÁGENES MASTER CHEF\images[1].jpg"/>
          <p:cNvPicPr>
            <a:picLocks noChangeAspect="1" noChangeArrowheads="1"/>
          </p:cNvPicPr>
          <p:nvPr/>
        </p:nvPicPr>
        <p:blipFill>
          <a:blip r:embed="rId2" cstate="print"/>
          <a:srcRect/>
          <a:stretch>
            <a:fillRect/>
          </a:stretch>
        </p:blipFill>
        <p:spPr bwMode="auto">
          <a:xfrm>
            <a:off x="6948264" y="3284984"/>
            <a:ext cx="2016224" cy="2016224"/>
          </a:xfrm>
          <a:prstGeom prst="rect">
            <a:avLst/>
          </a:prstGeom>
          <a:noFill/>
        </p:spPr>
      </p:pic>
      <p:pic>
        <p:nvPicPr>
          <p:cNvPr id="5" name="Picture 14" descr="https://encrypted-tbn0.gstatic.com/images?q=tbn:ANd9GcR0ZuVvSBtlzxJB35fUKSKcX7wxAViNdghOfuYXyftFaWe29seTRw"/>
          <p:cNvPicPr>
            <a:picLocks noChangeAspect="1" noChangeArrowheads="1"/>
          </p:cNvPicPr>
          <p:nvPr/>
        </p:nvPicPr>
        <p:blipFill>
          <a:blip r:embed="rId3" cstate="print"/>
          <a:srcRect/>
          <a:stretch>
            <a:fillRect/>
          </a:stretch>
        </p:blipFill>
        <p:spPr bwMode="auto">
          <a:xfrm>
            <a:off x="2195736" y="4221088"/>
            <a:ext cx="3096344" cy="2207891"/>
          </a:xfrm>
          <a:prstGeom prst="rect">
            <a:avLst/>
          </a:prstGeom>
          <a:noFill/>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MASTER CHEF SOCIOLÓGICO (2/04/14)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u="sng" dirty="0" smtClean="0">
                <a:solidFill>
                  <a:schemeClr val="bg1"/>
                </a:solidFill>
              </a:rPr>
              <a:t>PLATO 4. IDEOLOGÍA Y UTOPÍA</a:t>
            </a:r>
            <a:r>
              <a:rPr lang="es-ES" sz="2400" b="1" dirty="0" smtClean="0">
                <a:solidFill>
                  <a:schemeClr val="bg1"/>
                </a:solidFill>
              </a:rPr>
              <a:t>. De lo sugerido me da que van por el diseño de utopía… </a:t>
            </a:r>
            <a:r>
              <a:rPr lang="es-ES" sz="2400" b="1" dirty="0" err="1" smtClean="0">
                <a:solidFill>
                  <a:schemeClr val="bg1"/>
                </a:solidFill>
              </a:rPr>
              <a:t>mmmm</a:t>
            </a:r>
            <a:endParaRPr lang="es-ES" sz="2400" b="1" dirty="0" smtClean="0">
              <a:solidFill>
                <a:schemeClr val="bg1"/>
              </a:solidFill>
            </a:endParaRPr>
          </a:p>
          <a:p>
            <a:pPr lvl="0" algn="just"/>
            <a:r>
              <a:rPr lang="es-ES" sz="2400" b="1" dirty="0" smtClean="0">
                <a:solidFill>
                  <a:schemeClr val="bg1"/>
                </a:solidFill>
              </a:rPr>
              <a:t>Ya se han puesto manos a la obra. Les será difícil no hacer alguna referencia teórica o citar algún autor o disertar sin referirse a alguien. Prohibido. Pueden ir hacia la utopía positiva o negativa (aunque eso depende siempre de la perspectiva que se tome).</a:t>
            </a:r>
          </a:p>
          <a:p>
            <a:pPr lvl="0" algn="just"/>
            <a:r>
              <a:rPr lang="es-ES" sz="2400" b="1" dirty="0" smtClean="0">
                <a:solidFill>
                  <a:schemeClr val="bg1"/>
                </a:solidFill>
              </a:rPr>
              <a:t>Les sugiero que disfruten del viaje, quizás lo más interesante de las utopías…</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u="sng" dirty="0" smtClean="0">
              <a:solidFill>
                <a:schemeClr val="bg1"/>
              </a:solidFill>
            </a:endParaRP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4" name="Picture 6" descr="http://www.thewrap.com/sites/default/files/hellskitchen.JPG"/>
          <p:cNvPicPr>
            <a:picLocks noChangeAspect="1" noChangeArrowheads="1"/>
          </p:cNvPicPr>
          <p:nvPr/>
        </p:nvPicPr>
        <p:blipFill>
          <a:blip r:embed="rId2" cstate="print"/>
          <a:srcRect/>
          <a:stretch>
            <a:fillRect/>
          </a:stretch>
        </p:blipFill>
        <p:spPr bwMode="auto">
          <a:xfrm>
            <a:off x="6084168" y="3573016"/>
            <a:ext cx="2448272" cy="2520280"/>
          </a:xfrm>
          <a:prstGeom prst="rect">
            <a:avLst/>
          </a:prstGeom>
          <a:noFill/>
        </p:spPr>
      </p:pic>
      <p:pic>
        <p:nvPicPr>
          <p:cNvPr id="5" name="Picture 14" descr="https://encrypted-tbn3.gstatic.com/images?q=tbn:ANd9GcQ3mXx_ii13TYhB6Jta_GPcQWT80us3tlA3foSSehS03GIRaCbrog"/>
          <p:cNvPicPr>
            <a:picLocks noChangeAspect="1" noChangeArrowheads="1"/>
          </p:cNvPicPr>
          <p:nvPr/>
        </p:nvPicPr>
        <p:blipFill>
          <a:blip r:embed="rId3" cstate="print"/>
          <a:srcRect/>
          <a:stretch>
            <a:fillRect/>
          </a:stretch>
        </p:blipFill>
        <p:spPr bwMode="auto">
          <a:xfrm>
            <a:off x="2483768" y="3573016"/>
            <a:ext cx="3168352" cy="2520280"/>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548679"/>
          </a:xfrm>
        </p:spPr>
        <p:txBody>
          <a:bodyPr>
            <a:normAutofit fontScale="90000"/>
          </a:bodyPr>
          <a:lstStyle/>
          <a:p>
            <a:r>
              <a:rPr lang="es-ES" b="1" dirty="0" smtClean="0">
                <a:solidFill>
                  <a:schemeClr val="accent3"/>
                </a:solidFill>
              </a:rPr>
              <a:t>MASTER CHEF SOCIOLÓGICO (2/04/14)</a:t>
            </a:r>
            <a:endParaRPr lang="es-ES" dirty="0">
              <a:solidFill>
                <a:schemeClr val="accent3"/>
              </a:solidFill>
            </a:endParaRPr>
          </a:p>
        </p:txBody>
      </p:sp>
      <p:sp>
        <p:nvSpPr>
          <p:cNvPr id="3" name="2 Subtítulo"/>
          <p:cNvSpPr>
            <a:spLocks noGrp="1"/>
          </p:cNvSpPr>
          <p:nvPr>
            <p:ph type="subTitle" idx="1"/>
          </p:nvPr>
        </p:nvSpPr>
        <p:spPr>
          <a:xfrm>
            <a:off x="0" y="548680"/>
            <a:ext cx="9144000" cy="6309320"/>
          </a:xfrm>
        </p:spPr>
        <p:txBody>
          <a:bodyPr>
            <a:normAutofit/>
          </a:bodyPr>
          <a:lstStyle/>
          <a:p>
            <a:pPr lvl="0" algn="just"/>
            <a:r>
              <a:rPr lang="es-ES" sz="2400" b="1" u="sng" dirty="0" smtClean="0">
                <a:solidFill>
                  <a:schemeClr val="bg1"/>
                </a:solidFill>
              </a:rPr>
              <a:t>PLATO 5. ELITES LOCALES</a:t>
            </a:r>
            <a:r>
              <a:rPr lang="es-ES" sz="2400" b="1" dirty="0" smtClean="0">
                <a:solidFill>
                  <a:schemeClr val="bg1"/>
                </a:solidFill>
              </a:rPr>
              <a:t>. Estoy seguro que van a hacer un exquisito menú… ¿Tiene ya la receta? ¿Y los ingredientes?</a:t>
            </a:r>
          </a:p>
          <a:p>
            <a:pPr lvl="0" algn="just"/>
            <a:r>
              <a:rPr lang="es-ES" sz="2400" b="1" dirty="0" smtClean="0">
                <a:solidFill>
                  <a:schemeClr val="bg1"/>
                </a:solidFill>
              </a:rPr>
              <a:t>Parece ser que van a hacer un recorrido por los linajes de sur, norte y centro de Tenerife, rebuscando elites tradicionales. Yo les sugiero rebuscar elites modernas, sobre todo económica, en la Isla. Fuentes periodísticas hay…</a:t>
            </a:r>
          </a:p>
          <a:p>
            <a:pPr lvl="0" algn="just"/>
            <a:endParaRPr lang="es-ES" sz="2400" b="1" dirty="0" smtClean="0">
              <a:solidFill>
                <a:schemeClr val="bg1"/>
              </a:solidFill>
            </a:endParaRPr>
          </a:p>
          <a:p>
            <a:pPr lvl="0" algn="just"/>
            <a:endParaRPr lang="es-ES" sz="2400" b="1" dirty="0" smtClean="0">
              <a:solidFill>
                <a:schemeClr val="bg1"/>
              </a:solidFill>
            </a:endParaRPr>
          </a:p>
          <a:p>
            <a:pPr lvl="0" algn="just"/>
            <a:endParaRPr lang="es-ES" sz="2400" b="1" dirty="0">
              <a:solidFill>
                <a:schemeClr val="tx1"/>
              </a:solidFill>
            </a:endParaRPr>
          </a:p>
        </p:txBody>
      </p:sp>
      <p:pic>
        <p:nvPicPr>
          <p:cNvPr id="3075" name="Picture 3" descr="C:\Users\user\Desktop\SOCIOLOGÍA POLÍTICA\PRACTICAS\MASTER CHEF\IMÁGENES MASTER CHEF\5450-gordon-ramsay-profile[1].jpg"/>
          <p:cNvPicPr>
            <a:picLocks noChangeAspect="1" noChangeArrowheads="1"/>
          </p:cNvPicPr>
          <p:nvPr/>
        </p:nvPicPr>
        <p:blipFill>
          <a:blip r:embed="rId2" cstate="print"/>
          <a:srcRect/>
          <a:stretch>
            <a:fillRect/>
          </a:stretch>
        </p:blipFill>
        <p:spPr bwMode="auto">
          <a:xfrm>
            <a:off x="1043608" y="3212976"/>
            <a:ext cx="2762250" cy="2678063"/>
          </a:xfrm>
          <a:prstGeom prst="rect">
            <a:avLst/>
          </a:prstGeom>
          <a:noFill/>
        </p:spPr>
      </p:pic>
      <p:pic>
        <p:nvPicPr>
          <p:cNvPr id="7" name="Picture 2" descr="C:\Users\user\Desktop\SOCIOLOGÍA POLÍTICA\PRACTICAS\MASTER CHEF\IMÁGENES MASTER CHEF\20140403_103927.jpg"/>
          <p:cNvPicPr>
            <a:picLocks noChangeAspect="1" noChangeArrowheads="1"/>
          </p:cNvPicPr>
          <p:nvPr/>
        </p:nvPicPr>
        <p:blipFill>
          <a:blip r:embed="rId3" cstate="print"/>
          <a:srcRect/>
          <a:stretch>
            <a:fillRect/>
          </a:stretch>
        </p:blipFill>
        <p:spPr bwMode="auto">
          <a:xfrm>
            <a:off x="4572000" y="3212976"/>
            <a:ext cx="3919984" cy="2520280"/>
          </a:xfrm>
          <a:prstGeom prst="rect">
            <a:avLst/>
          </a:prstGeom>
          <a:noFill/>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Tema de Office">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1190</TotalTime>
  <Words>3664</Words>
  <Application>Microsoft Office PowerPoint</Application>
  <PresentationFormat>Presentación en pantalla (4:3)</PresentationFormat>
  <Paragraphs>279</Paragraphs>
  <Slides>48</Slides>
  <Notes>0</Notes>
  <HiddenSlides>0</HiddenSlides>
  <MMClips>0</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Tema de Office</vt:lpstr>
      <vt:lpstr>MASTER CHEF SOCIOLÓGICO</vt:lpstr>
      <vt:lpstr>MASTER CHEF SOCIOLÓGICO (2/4/2014)</vt:lpstr>
      <vt:lpstr>MASTER CHEF SOCIOLÓGICO (2/04/14)</vt:lpstr>
      <vt:lpstr>MASTER CHEF SOCIOLÓGICO (2/04/14)</vt:lpstr>
      <vt:lpstr>MASTER CHEF SOCIOLÓGICO (2/04/14)</vt:lpstr>
      <vt:lpstr>MASTER CHEF SOCIOLÓGICO (2/04/14)</vt:lpstr>
      <vt:lpstr>MASTER CHEF SOCIOLÓGICO (2/04/14)</vt:lpstr>
      <vt:lpstr>MASTER CHEF SOCIOLÓGICO (2/04/14)</vt:lpstr>
      <vt:lpstr>MASTER CHEF SOCIOLÓGICO (2/04/14)</vt:lpstr>
      <vt:lpstr>MASTER CHEF SOCIOLÓGICO (2/04/14)</vt:lpstr>
      <vt:lpstr>MASTER CHEF SOCIOLÓGICO (2/04/14)</vt:lpstr>
      <vt:lpstr>MASTER CHEF SOCIOLÓGICO (2/04/14)</vt:lpstr>
      <vt:lpstr>MASTER CHEF SOCIOLÓGICO (9/04/14)</vt:lpstr>
      <vt:lpstr>MASTER CHEF SOCIOLÓGICO (9/04/14)</vt:lpstr>
      <vt:lpstr>MASTER CHEF SOCIOLÓGICO (9/04/14)</vt:lpstr>
      <vt:lpstr>MASTER CHEF SOCIOLÓGICO (9/04/14)</vt:lpstr>
      <vt:lpstr>MASTER CHEF SOCIOLÓGICO (9/04/14)</vt:lpstr>
      <vt:lpstr>MASTER CHEF SOCIOLÓGICO (23/04/14)</vt:lpstr>
      <vt:lpstr>MASTER CHEF SOCIOLÓGICO (23/04/14)</vt:lpstr>
      <vt:lpstr>MASTER CHEF SOCIOLÓGICO (23/04/14)</vt:lpstr>
      <vt:lpstr>MASTER CHEF SOCIOLÓGICO (23/04/14)</vt:lpstr>
      <vt:lpstr>MASTER CHEF SOCIOLÓGICO (23/04/14)</vt:lpstr>
      <vt:lpstr>MASTER CHEF SOCIOLÓGICO (29/04/14)</vt:lpstr>
      <vt:lpstr>MASTER CHEF SOCIOLÓGICO (29/04/14)</vt:lpstr>
      <vt:lpstr>MASTER CHEF SOCIOLÓGICO (29/04/14)</vt:lpstr>
      <vt:lpstr>MASTER CHEF SOCIOLÓGICO (29/04/14)</vt:lpstr>
      <vt:lpstr>MASTER CHEF SOCIOLÓGICO (29/04/14)</vt:lpstr>
      <vt:lpstr>MASTER CHEF SOCIOLÓGICO (29/04/14)</vt:lpstr>
      <vt:lpstr>MASTER CHEF SOCIOLÓGICO (29/04/14)</vt:lpstr>
      <vt:lpstr>MASTER CHEF SOCIOLÓGICO (29/04/14)</vt:lpstr>
      <vt:lpstr>MASTER CHEF SOCIOLÓGICO (29/04/14)</vt:lpstr>
      <vt:lpstr>MASTER CHEF SOCIOLÓGICO (29/04/14)</vt:lpstr>
      <vt:lpstr>MASTER CHEF SOCIOLÓGICO (30/04/14)</vt:lpstr>
      <vt:lpstr>MASTER CHEF SOCIOLÓGICO (30/04/14)</vt:lpstr>
      <vt:lpstr>MASTER CHEF SOCIOLÓGICO (30/04/14)</vt:lpstr>
      <vt:lpstr>MASTER CHEF SOCIOLÓGICO (30/04/14)</vt:lpstr>
      <vt:lpstr>MASTER CHEF SOCIOLÓGICO (6/05/14)</vt:lpstr>
      <vt:lpstr>MASTER CHEF SOCIOLÓGICO (6/05/14)</vt:lpstr>
      <vt:lpstr>MASTER CHEF SOCIOLÓGICO (6/05/14)</vt:lpstr>
      <vt:lpstr>SONDEOS EN CLASE (participación y reparto de los 54 escaños)</vt:lpstr>
      <vt:lpstr>MASTER CHEF SOCIOLÓGICO (7/05/14)</vt:lpstr>
      <vt:lpstr>MASTER CHEF SOCIOLÓGICO (7/05/14)</vt:lpstr>
      <vt:lpstr>MASTER CHEF SOCIOLÓGICO (7/05/14)</vt:lpstr>
      <vt:lpstr>MASTER CHEF SOCIOLÓGICO (7/05/14)</vt:lpstr>
      <vt:lpstr>MASTER CHEF SOCIOLÓGICO (13/05/14)</vt:lpstr>
      <vt:lpstr>MASTER CHEF SOCIOLÓGICO (13/05/14)</vt:lpstr>
      <vt:lpstr>MASTER CHEF SOCIOLÓGICO (13/05/14)</vt:lpstr>
      <vt:lpstr>MASTER CHEF SOCIOLÓGICO (13/05/14)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MOVIMIENTOS SOCIALES</dc:title>
  <dc:creator>Windows User</dc:creator>
  <cp:lastModifiedBy>user</cp:lastModifiedBy>
  <cp:revision>210</cp:revision>
  <dcterms:created xsi:type="dcterms:W3CDTF">2011-09-11T09:31:42Z</dcterms:created>
  <dcterms:modified xsi:type="dcterms:W3CDTF">2014-05-08T09:43:53Z</dcterms:modified>
</cp:coreProperties>
</file>