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72" r:id="rId8"/>
    <p:sldId id="273" r:id="rId9"/>
    <p:sldId id="274" r:id="rId10"/>
    <p:sldId id="259" r:id="rId11"/>
    <p:sldId id="260" r:id="rId12"/>
    <p:sldId id="261" r:id="rId13"/>
    <p:sldId id="262" r:id="rId14"/>
    <p:sldId id="266" r:id="rId15"/>
    <p:sldId id="269" r:id="rId16"/>
    <p:sldId id="270" r:id="rId17"/>
    <p:sldId id="271" r:id="rId18"/>
    <p:sldId id="267" r:id="rId19"/>
    <p:sldId id="275" r:id="rId20"/>
    <p:sldId id="276" r:id="rId21"/>
    <p:sldId id="277" r:id="rId22"/>
    <p:sldId id="268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BDD9"/>
    <a:srgbClr val="FF3300"/>
    <a:srgbClr val="D0A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2B4D-8335-4DA6-A9D2-E043FEEABD9D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2F4-F3AB-4CD5-ACE0-D86947DC1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2B4D-8335-4DA6-A9D2-E043FEEABD9D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2F4-F3AB-4CD5-ACE0-D86947DC1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2B4D-8335-4DA6-A9D2-E043FEEABD9D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2F4-F3AB-4CD5-ACE0-D86947DC1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2B4D-8335-4DA6-A9D2-E043FEEABD9D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2F4-F3AB-4CD5-ACE0-D86947DC1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2B4D-8335-4DA6-A9D2-E043FEEABD9D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2F4-F3AB-4CD5-ACE0-D86947DC1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2B4D-8335-4DA6-A9D2-E043FEEABD9D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2F4-F3AB-4CD5-ACE0-D86947DC182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2B4D-8335-4DA6-A9D2-E043FEEABD9D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2F4-F3AB-4CD5-ACE0-D86947DC1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2B4D-8335-4DA6-A9D2-E043FEEABD9D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2F4-F3AB-4CD5-ACE0-D86947DC1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2B4D-8335-4DA6-A9D2-E043FEEABD9D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2F4-F3AB-4CD5-ACE0-D86947DC1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2B4D-8335-4DA6-A9D2-E043FEEABD9D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5272F4-F3AB-4CD5-ACE0-D86947DC1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2B4D-8335-4DA6-A9D2-E043FEEABD9D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2F4-F3AB-4CD5-ACE0-D86947DC1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6F2B4D-8335-4DA6-A9D2-E043FEEABD9D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5272F4-F3AB-4CD5-ACE0-D86947DC1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http://www.izquierda-unida.es/node/68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zquierda-unida.es/node/6833" TargetMode="External"/><Relationship Id="rId4" Type="http://schemas.openxmlformats.org/officeDocument/2006/relationships/hyperlink" Target="http://www.izquierda-unida.es/node/683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224136"/>
          </a:xfrm>
        </p:spPr>
        <p:txBody>
          <a:bodyPr>
            <a:normAutofit/>
          </a:bodyPr>
          <a:lstStyle/>
          <a:p>
            <a:r>
              <a:rPr lang="es-ES" u="sng" dirty="0" smtClean="0"/>
              <a:t>COMPARAR SIN PARAR</a:t>
            </a:r>
            <a:br>
              <a:rPr lang="es-ES" u="sng" dirty="0" smtClean="0"/>
            </a:br>
            <a:r>
              <a:rPr lang="es-ES" sz="3600" u="sng" dirty="0" smtClean="0"/>
              <a:t>LOS PARTIDOS POLÍTICOS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948264" y="4293096"/>
            <a:ext cx="1976264" cy="1752600"/>
          </a:xfrm>
        </p:spPr>
        <p:txBody>
          <a:bodyPr>
            <a:normAutofit/>
          </a:bodyPr>
          <a:lstStyle/>
          <a:p>
            <a:pPr algn="r"/>
            <a:r>
              <a:rPr lang="es-ES" sz="16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Aswani, T.</a:t>
            </a:r>
          </a:p>
          <a:p>
            <a:pPr algn="r"/>
            <a:r>
              <a:rPr lang="es-ES" sz="16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Díaz, C.</a:t>
            </a:r>
          </a:p>
          <a:p>
            <a:pPr algn="r"/>
            <a:r>
              <a:rPr lang="es-ES" sz="16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García, J.C.</a:t>
            </a:r>
          </a:p>
          <a:p>
            <a:pPr algn="r"/>
            <a:r>
              <a:rPr lang="es-ES" sz="16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González, S.</a:t>
            </a:r>
          </a:p>
          <a:p>
            <a:pPr algn="r"/>
            <a:r>
              <a:rPr lang="es-ES" sz="16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Luis, C.</a:t>
            </a:r>
          </a:p>
          <a:p>
            <a:endParaRPr lang="es-ES" dirty="0"/>
          </a:p>
        </p:txBody>
      </p:sp>
      <p:pic>
        <p:nvPicPr>
          <p:cNvPr id="1026" name="Picture 2" descr="C:\Users\Carmen\Desktop\4006230793_01f3abe22b-240x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627" y="2276872"/>
            <a:ext cx="6038230" cy="35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/>
              <a:t>UNIÓN, PROGRESO Y DEMOCRACIA</a:t>
            </a:r>
            <a:endParaRPr lang="es-ES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92361"/>
            <a:ext cx="7736964" cy="4056564"/>
          </a:xfrm>
        </p:spPr>
        <p:txBody>
          <a:bodyPr numCol="2">
            <a:normAutofit/>
          </a:bodyPr>
          <a:lstStyle/>
          <a:p>
            <a:pPr algn="just"/>
            <a:r>
              <a:rPr lang="es-ES" sz="2000" u="sng" dirty="0" smtClean="0"/>
              <a:t>Primeros puestos en el partido</a:t>
            </a:r>
            <a:endParaRPr lang="es-ES" sz="2000" b="0" dirty="0" smtClean="0"/>
          </a:p>
          <a:p>
            <a:pPr algn="just"/>
            <a:r>
              <a:rPr lang="es-ES" sz="2000" b="0" dirty="0" smtClean="0"/>
              <a:t>Rosa </a:t>
            </a:r>
            <a:r>
              <a:rPr lang="es-ES" sz="2000" b="0" dirty="0"/>
              <a:t>Díez González </a:t>
            </a:r>
          </a:p>
          <a:p>
            <a:pPr algn="just"/>
            <a:r>
              <a:rPr lang="es-ES" sz="2000" b="0" dirty="0"/>
              <a:t>Carlos Martínez </a:t>
            </a:r>
            <a:r>
              <a:rPr lang="es-ES" sz="2000" b="0" dirty="0" err="1" smtClean="0"/>
              <a:t>Gorriarán</a:t>
            </a:r>
            <a:endParaRPr lang="es-ES" sz="2000" b="0" dirty="0" smtClean="0"/>
          </a:p>
          <a:p>
            <a:pPr algn="just"/>
            <a:r>
              <a:rPr lang="es-ES" sz="2000" b="0" dirty="0"/>
              <a:t>Juan Luis Fabo </a:t>
            </a:r>
            <a:r>
              <a:rPr lang="es-ES" sz="2000" b="0" dirty="0" smtClean="0"/>
              <a:t>Ordóñez</a:t>
            </a:r>
          </a:p>
          <a:p>
            <a:pPr algn="just"/>
            <a:r>
              <a:rPr lang="es-ES" sz="2000" b="0" dirty="0" smtClean="0"/>
              <a:t>José </a:t>
            </a:r>
            <a:r>
              <a:rPr lang="es-ES" sz="2000" b="0" dirty="0"/>
              <a:t>Ignacio Prendes </a:t>
            </a:r>
            <a:r>
              <a:rPr lang="es-ES" sz="2000" b="0" dirty="0" err="1" smtClean="0"/>
              <a:t>Prendes</a:t>
            </a:r>
            <a:endParaRPr lang="es-ES" sz="2000" b="0" dirty="0" smtClean="0"/>
          </a:p>
          <a:p>
            <a:pPr algn="just"/>
            <a:r>
              <a:rPr lang="es-ES" sz="2000" b="0" dirty="0"/>
              <a:t>Manuel Hernández </a:t>
            </a:r>
            <a:r>
              <a:rPr lang="es-ES" sz="2000" b="0" dirty="0" smtClean="0"/>
              <a:t>Iglesias</a:t>
            </a:r>
          </a:p>
          <a:p>
            <a:pPr algn="just"/>
            <a:r>
              <a:rPr lang="es-ES" sz="2000" b="0" dirty="0" smtClean="0"/>
              <a:t>Álvaro </a:t>
            </a:r>
            <a:r>
              <a:rPr lang="es-ES" sz="2000" b="0" dirty="0"/>
              <a:t>Anchuelo </a:t>
            </a:r>
            <a:r>
              <a:rPr lang="es-ES" sz="2000" b="0" dirty="0" smtClean="0"/>
              <a:t>Greco</a:t>
            </a:r>
          </a:p>
          <a:p>
            <a:pPr algn="just"/>
            <a:r>
              <a:rPr lang="es-ES" sz="2000" b="0" dirty="0"/>
              <a:t>Francisco Pimentel </a:t>
            </a:r>
            <a:r>
              <a:rPr lang="es-ES" sz="2000" b="0" dirty="0" smtClean="0"/>
              <a:t>Igea</a:t>
            </a:r>
          </a:p>
          <a:p>
            <a:pPr algn="just"/>
            <a:r>
              <a:rPr lang="es-ES" sz="2000" b="0" dirty="0"/>
              <a:t>Antonio Ballesteros </a:t>
            </a:r>
            <a:r>
              <a:rPr lang="es-ES" sz="2000" b="0" dirty="0" smtClean="0"/>
              <a:t>Santiago</a:t>
            </a:r>
          </a:p>
          <a:p>
            <a:pPr algn="just"/>
            <a:r>
              <a:rPr lang="es-ES" sz="2000" b="0" dirty="0"/>
              <a:t>Beatriz Becerra </a:t>
            </a:r>
            <a:r>
              <a:rPr lang="es-ES" sz="2000" b="0" dirty="0" err="1" smtClean="0"/>
              <a:t>Basterrechea</a:t>
            </a:r>
            <a:endParaRPr lang="es-ES" sz="2000" b="0" dirty="0"/>
          </a:p>
        </p:txBody>
      </p:sp>
      <p:pic>
        <p:nvPicPr>
          <p:cNvPr id="2051" name="Picture 3" descr="C:\Users\Carmen\Desktop\organigrama-upy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51465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89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6554745"/>
              </p:ext>
            </p:extLst>
          </p:nvPr>
        </p:nvGraphicFramePr>
        <p:xfrm>
          <a:off x="251517" y="188641"/>
          <a:ext cx="8712970" cy="6552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85"/>
                <a:gridCol w="4356485"/>
              </a:tblGrid>
              <a:tr h="77568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Órganos de dirección del partido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u="sng" dirty="0">
                          <a:solidFill>
                            <a:schemeClr val="tx1"/>
                          </a:solidFill>
                          <a:effectLst/>
                        </a:rPr>
                        <a:t>Congreso del Partido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: órgano soberano del partido (3-4años). Resoluciones del Orden del día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ctr">
                    <a:solidFill>
                      <a:schemeClr val="bg1"/>
                    </a:solidFill>
                  </a:tcPr>
                </a:tc>
              </a:tr>
              <a:tr h="10398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u="sng" dirty="0">
                          <a:effectLst/>
                        </a:rPr>
                        <a:t>Consejo de Dirección</a:t>
                      </a:r>
                      <a:r>
                        <a:rPr lang="es-ES" sz="1400" dirty="0">
                          <a:effectLst/>
                        </a:rPr>
                        <a:t>: máximo órgano de dirección política del partido. 21 miembros definidos en el Congreso del Partido.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18324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u="sng" dirty="0">
                          <a:effectLst/>
                        </a:rPr>
                        <a:t>Consejo Político</a:t>
                      </a:r>
                      <a:r>
                        <a:rPr lang="es-ES" sz="1400" dirty="0">
                          <a:effectLst/>
                        </a:rPr>
                        <a:t>: aprueba propuestas del Consejo de Dirección. Controla todos los órganos y representantes o cargos públicos. Miembros: 150 por voto abierto y directo + 21 miembros del CD + 19 coordinadores territoriales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51148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Órganos Especializados de Control y Garantía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Oficina de Control de Buenas Prácticas Públicas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b"/>
                </a:tc>
              </a:tr>
              <a:tr h="2659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Comisión de Garantías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b"/>
                </a:tc>
              </a:tr>
              <a:tr h="2659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Comisión de Finanzas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b"/>
                </a:tc>
              </a:tr>
              <a:tr h="2659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Comisión Electoral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b"/>
                </a:tc>
              </a:tr>
              <a:tr h="26591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Agrupaciones 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Territoriales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Asamblea Territorial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b"/>
                </a:tc>
              </a:tr>
              <a:tr h="2659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Consejo Territorial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b"/>
                </a:tc>
              </a:tr>
              <a:tr h="2659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Consejo Político Territorial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b"/>
                </a:tc>
              </a:tr>
              <a:tr h="2659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Agrupaciones Locales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b"/>
                </a:tc>
              </a:tr>
              <a:tr h="2659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Asamble</a:t>
                      </a:r>
                      <a:r>
                        <a:rPr lang="es-ES" sz="1400" dirty="0">
                          <a:effectLst/>
                        </a:rPr>
                        <a:t> Local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b"/>
                </a:tc>
              </a:tr>
              <a:tr h="2659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Consejo Local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5" marR="315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71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24544" y="269818"/>
            <a:ext cx="9361040" cy="6399542"/>
          </a:xfrm>
        </p:spPr>
        <p:txBody>
          <a:bodyPr>
            <a:normAutofit/>
          </a:bodyPr>
          <a:lstStyle/>
          <a:p>
            <a:pPr lvl="3"/>
            <a:r>
              <a:rPr lang="es-ES" sz="2400" b="1" dirty="0" smtClean="0"/>
              <a:t>Tipo de partido:</a:t>
            </a:r>
            <a:r>
              <a:rPr lang="es-ES" sz="2400" dirty="0" smtClean="0"/>
              <a:t> según Michels y Duverger</a:t>
            </a:r>
          </a:p>
          <a:p>
            <a:pPr marL="466344" lvl="3" indent="0">
              <a:buNone/>
            </a:pPr>
            <a:endParaRPr lang="es-ES" dirty="0" smtClean="0"/>
          </a:p>
          <a:p>
            <a:pPr lvl="3"/>
            <a:r>
              <a:rPr lang="es-ES" sz="2400" b="1" dirty="0" smtClean="0"/>
              <a:t>Tipo de Líder:  </a:t>
            </a:r>
            <a:endParaRPr lang="es-ES" sz="2400" u="sng" dirty="0"/>
          </a:p>
          <a:p>
            <a:pPr lvl="4">
              <a:buFont typeface="Arial" pitchFamily="34" charset="0"/>
              <a:buChar char="•"/>
            </a:pPr>
            <a:r>
              <a:rPr lang="es-ES" sz="1800" dirty="0" smtClean="0"/>
              <a:t>Primera mujer </a:t>
            </a:r>
            <a:r>
              <a:rPr lang="es-ES" sz="1800" dirty="0"/>
              <a:t>candidata a la presidencia del Gobierno de España </a:t>
            </a:r>
            <a:endParaRPr lang="es-ES" sz="1800" dirty="0" smtClean="0"/>
          </a:p>
          <a:p>
            <a:pPr lvl="4">
              <a:buFont typeface="Arial" pitchFamily="34" charset="0"/>
              <a:buChar char="•"/>
            </a:pPr>
            <a:r>
              <a:rPr lang="es-ES" sz="1800" dirty="0"/>
              <a:t>Confunden los intereses del partido con los suyos propios</a:t>
            </a:r>
          </a:p>
          <a:p>
            <a:pPr lvl="4">
              <a:buFont typeface="Arial" pitchFamily="34" charset="0"/>
              <a:buChar char="•"/>
            </a:pPr>
            <a:r>
              <a:rPr lang="es-ES" sz="1800" dirty="0"/>
              <a:t>Tendencia hacia la vaguedad de su discurso</a:t>
            </a:r>
          </a:p>
          <a:p>
            <a:pPr lvl="4">
              <a:buFont typeface="Arial" pitchFamily="34" charset="0"/>
              <a:buChar char="•"/>
            </a:pPr>
            <a:r>
              <a:rPr lang="es-ES" sz="1800" dirty="0"/>
              <a:t>Desvalorización de otros líderes</a:t>
            </a:r>
          </a:p>
          <a:p>
            <a:pPr lvl="4">
              <a:buFont typeface="Arial" pitchFamily="34" charset="0"/>
              <a:buChar char="•"/>
            </a:pPr>
            <a:r>
              <a:rPr lang="es-ES" sz="1800" dirty="0" smtClean="0"/>
              <a:t>Tendencia </a:t>
            </a:r>
            <a:r>
              <a:rPr lang="es-ES" sz="1800" dirty="0"/>
              <a:t>al liderazgo</a:t>
            </a:r>
            <a:endParaRPr lang="es-ES" sz="1800" dirty="0" smtClean="0"/>
          </a:p>
          <a:p>
            <a:pPr lvl="4">
              <a:buFont typeface="Arial" pitchFamily="34" charset="0"/>
              <a:buChar char="•"/>
            </a:pPr>
            <a:r>
              <a:rPr lang="es-ES" sz="2000" dirty="0"/>
              <a:t>Frágil a las críticas</a:t>
            </a:r>
          </a:p>
          <a:p>
            <a:pPr lvl="4">
              <a:buFont typeface="Arial" pitchFamily="34" charset="0"/>
              <a:buChar char="•"/>
            </a:pPr>
            <a:r>
              <a:rPr lang="es-ES" sz="2000" dirty="0" smtClean="0"/>
              <a:t>Alternativa</a:t>
            </a:r>
          </a:p>
          <a:p>
            <a:pPr marL="685800" lvl="4" indent="0">
              <a:buNone/>
            </a:pPr>
            <a:endParaRPr lang="es-ES" sz="2400" dirty="0" smtClean="0"/>
          </a:p>
          <a:p>
            <a:pPr lvl="4"/>
            <a:r>
              <a:rPr lang="es-ES" sz="2400" b="1" dirty="0"/>
              <a:t>Alianzas y </a:t>
            </a:r>
            <a:endParaRPr lang="es-ES" sz="2400" b="1" dirty="0" smtClean="0"/>
          </a:p>
          <a:p>
            <a:pPr marL="685800" lvl="4" indent="0">
              <a:buNone/>
            </a:pPr>
            <a:r>
              <a:rPr lang="es-ES" sz="2400" b="1" dirty="0" smtClean="0"/>
              <a:t>Oposiciones</a:t>
            </a:r>
          </a:p>
          <a:p>
            <a:pPr lvl="4">
              <a:buFont typeface="Arial" pitchFamily="34" charset="0"/>
              <a:buChar char="•"/>
            </a:pPr>
            <a:r>
              <a:rPr lang="es-ES" sz="2000" dirty="0" smtClean="0"/>
              <a:t>ALDE</a:t>
            </a:r>
          </a:p>
          <a:p>
            <a:pPr lvl="4">
              <a:buFont typeface="Arial" pitchFamily="34" charset="0"/>
              <a:buChar char="•"/>
            </a:pPr>
            <a:r>
              <a:rPr lang="es-ES" sz="2000" dirty="0" smtClean="0"/>
              <a:t>VOX y </a:t>
            </a:r>
            <a:r>
              <a:rPr lang="es-ES" sz="2000" dirty="0" err="1" smtClean="0"/>
              <a:t>Ciutadans</a:t>
            </a:r>
            <a:endParaRPr lang="es-ES" sz="2000" dirty="0" smtClean="0"/>
          </a:p>
          <a:p>
            <a:pPr lvl="4">
              <a:buFont typeface="Arial" pitchFamily="34" charset="0"/>
              <a:buChar char="•"/>
            </a:pPr>
            <a:r>
              <a:rPr lang="es-ES" sz="2000" dirty="0" smtClean="0"/>
              <a:t>Nacionalismos</a:t>
            </a:r>
            <a:endParaRPr lang="es-ES" sz="2000" dirty="0"/>
          </a:p>
          <a:p>
            <a:pPr marL="685800" lvl="4" indent="0">
              <a:buNone/>
            </a:pPr>
            <a:endParaRPr lang="es-ES" sz="2000" dirty="0" smtClean="0"/>
          </a:p>
        </p:txBody>
      </p:sp>
      <p:pic>
        <p:nvPicPr>
          <p:cNvPr id="4098" name="Picture 2" descr="C:\Users\Carmen\Desktop\UPyD_EDICRT20130521_0002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295" y="2564904"/>
            <a:ext cx="6029185" cy="39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2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4941168"/>
            <a:ext cx="2376264" cy="1080120"/>
          </a:xfrm>
        </p:spPr>
        <p:txBody>
          <a:bodyPr>
            <a:normAutofit fontScale="47500" lnSpcReduction="20000"/>
          </a:bodyPr>
          <a:lstStyle/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sz="4000" dirty="0" smtClean="0"/>
              <a:t>Afiliados</a:t>
            </a:r>
            <a:r>
              <a:rPr lang="es-ES" sz="4000" b="0" dirty="0" smtClean="0"/>
              <a:t> = 6.165 </a:t>
            </a:r>
          </a:p>
          <a:p>
            <a:pPr algn="ctr"/>
            <a:r>
              <a:rPr lang="es-ES" sz="4000" b="0" dirty="0" smtClean="0"/>
              <a:t>(</a:t>
            </a:r>
            <a:r>
              <a:rPr lang="es-ES" sz="4000" b="0" dirty="0"/>
              <a:t>09/2013</a:t>
            </a:r>
            <a:r>
              <a:rPr lang="es-ES" sz="4000" b="0" dirty="0" smtClean="0"/>
              <a:t>)</a:t>
            </a:r>
            <a:endParaRPr lang="es-ES" sz="4000" dirty="0" smtClean="0"/>
          </a:p>
          <a:p>
            <a:pPr algn="ctr"/>
            <a:endParaRPr lang="es-ES" sz="4500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004048" y="5204614"/>
            <a:ext cx="24482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331640" y="5204614"/>
            <a:ext cx="230425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572000" y="260648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Perfil votante ideal según principios del partido</a:t>
            </a:r>
          </a:p>
          <a:p>
            <a:endParaRPr lang="es-ES" b="1" u="sng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Socialiberal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Progresista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Reformista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Federalista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Laico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Transversal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Postnacionalista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Con visión internacional</a:t>
            </a:r>
            <a:endParaRPr lang="es-ES" dirty="0"/>
          </a:p>
        </p:txBody>
      </p:sp>
      <p:pic>
        <p:nvPicPr>
          <p:cNvPr id="5122" name="Picture 2" descr="C:\Users\Carmen\Desktop\tags-upy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204"/>
            <a:ext cx="4464496" cy="48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004048" y="522572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Simpatizantes</a:t>
            </a:r>
            <a:r>
              <a:rPr lang="es-ES" dirty="0" smtClean="0"/>
              <a:t> </a:t>
            </a:r>
            <a:r>
              <a:rPr lang="es-ES" b="0" dirty="0" smtClean="0"/>
              <a:t>=1.878  </a:t>
            </a:r>
          </a:p>
          <a:p>
            <a:pPr algn="ctr"/>
            <a:r>
              <a:rPr lang="es-ES" b="0" dirty="0" smtClean="0"/>
              <a:t>(09/2013)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788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PARTIDO SOCIALISTA OBRERO ESPAÑOL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2880320" cy="3579849"/>
          </a:xfrm>
        </p:spPr>
        <p:txBody>
          <a:bodyPr/>
          <a:lstStyle/>
          <a:p>
            <a:pPr lvl="0" algn="just"/>
            <a:r>
              <a:rPr lang="es" sz="2000" dirty="0"/>
              <a:t>José Antonio Griñán</a:t>
            </a:r>
          </a:p>
          <a:p>
            <a:pPr algn="just"/>
            <a:endParaRPr lang="es" sz="2000" dirty="0"/>
          </a:p>
          <a:p>
            <a:pPr lvl="0" algn="just"/>
            <a:r>
              <a:rPr lang="es" sz="2000" dirty="0"/>
              <a:t>Alfredo Pérez Rubalcaba</a:t>
            </a:r>
          </a:p>
          <a:p>
            <a:pPr algn="just"/>
            <a:endParaRPr lang="es" sz="2000" dirty="0"/>
          </a:p>
          <a:p>
            <a:pPr algn="just"/>
            <a:r>
              <a:rPr lang="es" sz="2000" dirty="0"/>
              <a:t>Elena Valenciano</a:t>
            </a:r>
          </a:p>
          <a:p>
            <a:endParaRPr lang="es-ES" dirty="0"/>
          </a:p>
        </p:txBody>
      </p:sp>
      <p:pic>
        <p:nvPicPr>
          <p:cNvPr id="4" name="Shape 26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3059832" y="1124744"/>
            <a:ext cx="583264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3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Órganos componentes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2740928" cy="3579849"/>
          </a:xfrm>
        </p:spPr>
        <p:txBody>
          <a:bodyPr/>
          <a:lstStyle/>
          <a:p>
            <a:pPr lvl="0" algn="just"/>
            <a:r>
              <a:rPr lang="es" sz="2000" dirty="0"/>
              <a:t>- Congreso Federal.</a:t>
            </a:r>
          </a:p>
          <a:p>
            <a:pPr algn="just"/>
            <a:endParaRPr lang="es" sz="2000" dirty="0"/>
          </a:p>
          <a:p>
            <a:pPr lvl="0" algn="just"/>
            <a:r>
              <a:rPr lang="es" sz="2000" dirty="0"/>
              <a:t>- Comisión Ejecutiva Federal.</a:t>
            </a:r>
          </a:p>
          <a:p>
            <a:pPr algn="just"/>
            <a:endParaRPr lang="es" sz="2000" dirty="0"/>
          </a:p>
          <a:p>
            <a:pPr lvl="0" algn="just"/>
            <a:r>
              <a:rPr lang="es" sz="2000" dirty="0"/>
              <a:t>- Comité Federal.</a:t>
            </a:r>
          </a:p>
          <a:p>
            <a:pPr algn="just"/>
            <a:endParaRPr lang="es" sz="2000" dirty="0"/>
          </a:p>
          <a:p>
            <a:pPr algn="just"/>
            <a:r>
              <a:rPr lang="es" sz="2000" dirty="0"/>
              <a:t>- Federaciones.</a:t>
            </a:r>
          </a:p>
          <a:p>
            <a:endParaRPr lang="es-ES" dirty="0"/>
          </a:p>
        </p:txBody>
      </p:sp>
      <p:pic>
        <p:nvPicPr>
          <p:cNvPr id="4" name="Shape 33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4103440" y="1313384"/>
            <a:ext cx="504056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4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3172976" cy="548640"/>
          </a:xfrm>
        </p:spPr>
        <p:txBody>
          <a:bodyPr/>
          <a:lstStyle/>
          <a:p>
            <a:r>
              <a:rPr lang="es" dirty="0"/>
              <a:t>Tipo de partido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3389000" cy="3579849"/>
          </a:xfrm>
        </p:spPr>
        <p:txBody>
          <a:bodyPr>
            <a:normAutofit/>
          </a:bodyPr>
          <a:lstStyle/>
          <a:p>
            <a:pPr lvl="0" algn="just"/>
            <a:r>
              <a:rPr lang="es" sz="2000" b="0" dirty="0"/>
              <a:t>- Ideas políticas o morales.</a:t>
            </a:r>
          </a:p>
          <a:p>
            <a:pPr lvl="0" algn="just"/>
            <a:r>
              <a:rPr lang="es" sz="2000" b="0" dirty="0"/>
              <a:t>- Partido Socialista de Europa Continental (Duverger).</a:t>
            </a:r>
          </a:p>
          <a:p>
            <a:pPr lvl="0" algn="just"/>
            <a:r>
              <a:rPr lang="es" sz="2000" b="0" dirty="0"/>
              <a:t>- Estructura indirecta.</a:t>
            </a:r>
          </a:p>
          <a:p>
            <a:pPr lvl="0" algn="just"/>
            <a:r>
              <a:rPr lang="es" sz="2000" b="0" dirty="0"/>
              <a:t>- Partido especializado: heterogéneo.</a:t>
            </a:r>
          </a:p>
          <a:p>
            <a:pPr algn="just"/>
            <a:r>
              <a:rPr lang="es" sz="2000" b="0" dirty="0"/>
              <a:t>- Partido grande.</a:t>
            </a:r>
          </a:p>
          <a:p>
            <a:pPr algn="just"/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4716016" y="404664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2800" b="1" dirty="0" smtClean="0"/>
              <a:t>TIPO DE LÍDER</a:t>
            </a:r>
            <a:endParaRPr lang="es-ES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107504" y="5202778"/>
            <a:ext cx="5208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" sz="2800" b="1" dirty="0"/>
              <a:t>Alianzas y Oposiciones: </a:t>
            </a:r>
            <a:r>
              <a:rPr lang="es" sz="2800" dirty="0"/>
              <a:t>PSC; NC</a:t>
            </a:r>
            <a:r>
              <a:rPr lang="es" dirty="0"/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133319" y="1196752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" dirty="0"/>
              <a:t>- Tendencia al liderazgo</a:t>
            </a:r>
          </a:p>
        </p:txBody>
      </p:sp>
      <p:pic>
        <p:nvPicPr>
          <p:cNvPr id="7" name="Shape 43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5316340" y="1719972"/>
            <a:ext cx="3576139" cy="41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5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284004"/>
            <a:ext cx="5112568" cy="836672"/>
          </a:xfrm>
        </p:spPr>
        <p:txBody>
          <a:bodyPr/>
          <a:lstStyle/>
          <a:p>
            <a:r>
              <a:rPr lang="es" b="1" dirty="0"/>
              <a:t>Representación Opinión</a:t>
            </a:r>
            <a:br>
              <a:rPr lang="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18995"/>
            <a:ext cx="7520940" cy="3579849"/>
          </a:xfrm>
        </p:spPr>
        <p:txBody>
          <a:bodyPr/>
          <a:lstStyle/>
          <a:p>
            <a:pPr lvl="0"/>
            <a:r>
              <a:rPr lang="es" sz="2800" dirty="0">
                <a:latin typeface="Times New Roman"/>
                <a:ea typeface="Times New Roman"/>
                <a:cs typeface="Times New Roman"/>
                <a:sym typeface="Times New Roman"/>
              </a:rPr>
              <a:t>- Afiliados: 217.000 </a:t>
            </a:r>
          </a:p>
          <a:p>
            <a:pPr lvl="0"/>
            <a:r>
              <a:rPr lang="es" sz="2800" dirty="0">
                <a:latin typeface="Times New Roman"/>
                <a:ea typeface="Times New Roman"/>
                <a:cs typeface="Times New Roman"/>
                <a:sym typeface="Times New Roman"/>
              </a:rPr>
              <a:t>- Simpatizantes: 400.000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932040" y="1120676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" sz="2400" u="sng" dirty="0" smtClean="0"/>
              <a:t>Perfil </a:t>
            </a:r>
            <a:r>
              <a:rPr lang="es" sz="2400" u="sng" dirty="0"/>
              <a:t>votante ideal</a:t>
            </a:r>
            <a:r>
              <a:rPr lang="es" sz="2400" u="sng" dirty="0" smtClean="0"/>
              <a:t>:</a:t>
            </a:r>
          </a:p>
          <a:p>
            <a:pPr lvl="0"/>
            <a:endParaRPr lang="es" sz="2400" u="sng" dirty="0"/>
          </a:p>
          <a:p>
            <a:pPr lvl="0" algn="just"/>
            <a:r>
              <a:rPr lang="es" sz="2400" dirty="0"/>
              <a:t>- Socialdemócrata.</a:t>
            </a:r>
          </a:p>
          <a:p>
            <a:pPr lvl="0" algn="just"/>
            <a:r>
              <a:rPr lang="es" sz="2400" dirty="0"/>
              <a:t>- Progresista.</a:t>
            </a:r>
          </a:p>
          <a:p>
            <a:pPr lvl="0" algn="just"/>
            <a:r>
              <a:rPr lang="es" sz="2400" dirty="0"/>
              <a:t>- Reformista.</a:t>
            </a:r>
          </a:p>
          <a:p>
            <a:pPr lvl="0" algn="just"/>
            <a:r>
              <a:rPr lang="es" sz="2400" dirty="0"/>
              <a:t>- Federalista.</a:t>
            </a:r>
          </a:p>
          <a:p>
            <a:pPr lvl="0" algn="just"/>
            <a:r>
              <a:rPr lang="es" sz="2400" dirty="0"/>
              <a:t>- Laico.</a:t>
            </a:r>
          </a:p>
          <a:p>
            <a:pPr lvl="0" algn="just"/>
            <a:r>
              <a:rPr lang="es" sz="2400" dirty="0"/>
              <a:t>- Transversal.</a:t>
            </a:r>
          </a:p>
          <a:p>
            <a:pPr algn="just">
              <a:buNone/>
            </a:pPr>
            <a:r>
              <a:rPr lang="es" sz="2400" dirty="0"/>
              <a:t>- Con visión internacional</a:t>
            </a:r>
            <a:endParaRPr lang="es-ES" sz="2400" dirty="0"/>
          </a:p>
        </p:txBody>
      </p:sp>
      <p:pic>
        <p:nvPicPr>
          <p:cNvPr id="5" name="Shape 51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460851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1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pPr algn="ctr"/>
            <a:r>
              <a:rPr lang="es-ES" u="sng" dirty="0" smtClean="0"/>
              <a:t>PARTIDO POPULAR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3312368" cy="4464496"/>
          </a:xfrm>
        </p:spPr>
        <p:txBody>
          <a:bodyPr>
            <a:normAutofit/>
          </a:bodyPr>
          <a:lstStyle/>
          <a:p>
            <a:pPr algn="just"/>
            <a:r>
              <a:rPr lang="es-ES" sz="2000" u="sng" dirty="0"/>
              <a:t>Primeros puestos en el </a:t>
            </a:r>
            <a:r>
              <a:rPr lang="es-ES" sz="2000" u="sng" dirty="0" smtClean="0"/>
              <a:t>partido:</a:t>
            </a:r>
            <a:endParaRPr lang="es-ES" sz="2000" b="0" dirty="0"/>
          </a:p>
          <a:p>
            <a:pPr algn="just">
              <a:buFont typeface="Arial" pitchFamily="34" charset="0"/>
              <a:buChar char="•"/>
            </a:pPr>
            <a:endParaRPr lang="es-ES" sz="2000" b="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b="0" dirty="0" smtClean="0"/>
              <a:t>Mariano </a:t>
            </a:r>
            <a:r>
              <a:rPr lang="es-ES" sz="2000" b="0" dirty="0"/>
              <a:t>Rajoy </a:t>
            </a:r>
            <a:r>
              <a:rPr lang="es-ES" sz="2000" b="0" dirty="0" smtClean="0"/>
              <a:t>Brey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b="0" dirty="0"/>
              <a:t>Soraya Sáenz de Santamaría </a:t>
            </a:r>
            <a:r>
              <a:rPr lang="es-ES" sz="2000" b="0" dirty="0" smtClean="0"/>
              <a:t>Antón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b="0" dirty="0"/>
              <a:t>Mª Dolores de </a:t>
            </a:r>
            <a:r>
              <a:rPr lang="es-ES" sz="2000" b="0" dirty="0" err="1"/>
              <a:t>Cospedal</a:t>
            </a:r>
            <a:r>
              <a:rPr lang="es-ES" sz="2000" b="0" dirty="0"/>
              <a:t> </a:t>
            </a:r>
            <a:r>
              <a:rPr lang="es-ES" sz="2000" b="0" dirty="0" smtClean="0"/>
              <a:t>García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b="0" dirty="0"/>
              <a:t>Javier Arenas </a:t>
            </a:r>
            <a:r>
              <a:rPr lang="es-ES" sz="2000" b="0" dirty="0" smtClean="0"/>
              <a:t>Bocanegra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b="0" dirty="0"/>
              <a:t>Carlos Javier </a:t>
            </a:r>
            <a:r>
              <a:rPr lang="es-ES" sz="2000" b="0" dirty="0" err="1"/>
              <a:t>Floriano</a:t>
            </a:r>
            <a:r>
              <a:rPr lang="es-ES" sz="2000" b="0" dirty="0"/>
              <a:t> </a:t>
            </a:r>
            <a:r>
              <a:rPr lang="es-ES" sz="2000" b="0" dirty="0" smtClean="0"/>
              <a:t>Corrales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b="0" dirty="0"/>
              <a:t>Esteban González Pons</a:t>
            </a:r>
          </a:p>
        </p:txBody>
      </p:sp>
      <p:pic>
        <p:nvPicPr>
          <p:cNvPr id="1026" name="Picture 2" descr="C:\Users\Carmen\Desktop\harlem-shake-cupula-p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642" y="1628800"/>
            <a:ext cx="550435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30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4024164"/>
              </p:ext>
            </p:extLst>
          </p:nvPr>
        </p:nvGraphicFramePr>
        <p:xfrm>
          <a:off x="107504" y="0"/>
          <a:ext cx="9036496" cy="7071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46495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Órganos Colegiados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Junta Directiva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>
                    <a:solidFill>
                      <a:schemeClr val="bg1"/>
                    </a:solidFill>
                  </a:tcPr>
                </a:tc>
              </a:tr>
              <a:tr h="9298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sng" dirty="0">
                          <a:effectLst/>
                        </a:rPr>
                        <a:t>Comité </a:t>
                      </a:r>
                      <a:r>
                        <a:rPr lang="es-ES" sz="2000" u="sng" dirty="0" smtClean="0">
                          <a:effectLst/>
                        </a:rPr>
                        <a:t>Ejecutivo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/>
                </a:tc>
              </a:tr>
              <a:tr h="581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sng" dirty="0">
                          <a:effectLst/>
                        </a:rPr>
                        <a:t>Comité de </a:t>
                      </a:r>
                      <a:r>
                        <a:rPr lang="es-ES" sz="2000" u="sng" dirty="0" smtClean="0">
                          <a:effectLst/>
                        </a:rPr>
                        <a:t>Dirección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/>
                </a:tc>
              </a:tr>
              <a:tr h="127861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Órganos Especializados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sng" dirty="0">
                          <a:effectLst/>
                        </a:rPr>
                        <a:t>Comité </a:t>
                      </a:r>
                      <a:r>
                        <a:rPr lang="es-ES" sz="2000" u="sng" dirty="0" smtClean="0">
                          <a:effectLst/>
                        </a:rPr>
                        <a:t>Electoral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/>
                </a:tc>
              </a:tr>
              <a:tr h="8136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sng" dirty="0">
                          <a:effectLst/>
                        </a:rPr>
                        <a:t>Comité de Derechos y </a:t>
                      </a:r>
                      <a:r>
                        <a:rPr lang="es-ES" sz="2000" u="sng" dirty="0" smtClean="0">
                          <a:effectLst/>
                        </a:rPr>
                        <a:t>Garantías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/>
                </a:tc>
              </a:tr>
              <a:tr h="6974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sng" dirty="0">
                          <a:effectLst/>
                        </a:rPr>
                        <a:t>Comité </a:t>
                      </a:r>
                      <a:r>
                        <a:rPr lang="es-ES" sz="2000" u="sng" dirty="0" smtClean="0">
                          <a:effectLst/>
                        </a:rPr>
                        <a:t>Autonómico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/>
                </a:tc>
              </a:tr>
              <a:tr h="4649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Órganos Unipersonales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sng" dirty="0">
                          <a:effectLst/>
                        </a:rPr>
                        <a:t>Presidencia</a:t>
                      </a:r>
                      <a:r>
                        <a:rPr lang="es-ES" sz="2000" u="sng" dirty="0" smtClean="0">
                          <a:effectLst/>
                        </a:rPr>
                        <a:t>: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/>
                </a:tc>
              </a:tr>
              <a:tr h="581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sng" dirty="0">
                          <a:effectLst/>
                        </a:rPr>
                        <a:t>Secretaría </a:t>
                      </a:r>
                      <a:r>
                        <a:rPr lang="es-ES" sz="2000" u="sng" dirty="0" smtClean="0">
                          <a:effectLst/>
                        </a:rPr>
                        <a:t>General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/>
                </a:tc>
              </a:tr>
              <a:tr h="5811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Órganos Consultivos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>
                    <a:solidFill>
                      <a:srgbClr val="33BD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sng" dirty="0" smtClean="0">
                          <a:effectLst/>
                        </a:rPr>
                        <a:t> Convención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/>
                </a:tc>
              </a:tr>
              <a:tr h="4649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sng" dirty="0">
                          <a:effectLst/>
                        </a:rPr>
                        <a:t>Consejo de españoles residentes en el </a:t>
                      </a:r>
                      <a:r>
                        <a:rPr lang="es-ES" sz="2000" u="sng" dirty="0" smtClean="0">
                          <a:effectLst/>
                        </a:rPr>
                        <a:t>extranjero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824" marR="1282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11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1800" dirty="0" smtClean="0"/>
              <a:t>Sistema bipartidista imperfecto</a:t>
            </a:r>
            <a:r>
              <a:rPr lang="es-ES" dirty="0" smtClean="0"/>
              <a:t>. Defensores y Detractores.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Formula Electoral y variables que se utilizan:</a:t>
            </a:r>
          </a:p>
          <a:p>
            <a:pPr marL="0" indent="0"/>
            <a:r>
              <a:rPr lang="es-ES" dirty="0" smtClean="0"/>
              <a:t>- </a:t>
            </a:r>
            <a:r>
              <a:rPr lang="es-ES" b="0" dirty="0" smtClean="0"/>
              <a:t>Sistema D’Hondt: obtención del </a:t>
            </a:r>
            <a:r>
              <a:rPr lang="es-ES" b="0" dirty="0"/>
              <a:t>número de cargos electos asignados a las candidaturas, en proporción a los votos conseguidos. </a:t>
            </a:r>
            <a:endParaRPr lang="es-ES" b="0" dirty="0" smtClean="0"/>
          </a:p>
          <a:p>
            <a:pPr marL="0" indent="0"/>
            <a:r>
              <a:rPr lang="es-ES" b="0" dirty="0" smtClean="0"/>
              <a:t>- Utilización de las circunscripciones provinciales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800" dirty="0" smtClean="0"/>
              <a:t>Sistema que favorece la creación de mayorías absolutas.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1026" name="Picture 2" descr="C:\Users\Carmen\Desktop\Presentación Política\Segunda Parte\fotos\bipartidis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5076057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00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36995" y="476672"/>
            <a:ext cx="4211960" cy="1152128"/>
          </a:xfrm>
        </p:spPr>
        <p:txBody>
          <a:bodyPr>
            <a:normAutofit/>
          </a:bodyPr>
          <a:lstStyle/>
          <a:p>
            <a:pPr marL="342900" lvl="3" indent="-342900" algn="just">
              <a:spcBef>
                <a:spcPts val="800"/>
              </a:spcBef>
              <a:buClrTx/>
              <a:buNone/>
            </a:pPr>
            <a:r>
              <a:rPr lang="es-ES" sz="2400" b="1" dirty="0"/>
              <a:t>Tipo de partido:</a:t>
            </a:r>
            <a:r>
              <a:rPr lang="es-ES" sz="2400" dirty="0"/>
              <a:t> según Michels y </a:t>
            </a:r>
            <a:r>
              <a:rPr lang="es-ES" sz="2400" dirty="0" smtClean="0"/>
              <a:t>Duverger</a:t>
            </a:r>
          </a:p>
          <a:p>
            <a:pPr marL="342900" lvl="3" indent="-342900">
              <a:spcBef>
                <a:spcPts val="800"/>
              </a:spcBef>
              <a:buClrTx/>
              <a:buNone/>
            </a:pPr>
            <a:endParaRPr lang="es-ES" sz="2400" dirty="0"/>
          </a:p>
          <a:p>
            <a:pPr marL="0" lvl="3" indent="0">
              <a:spcBef>
                <a:spcPts val="800"/>
              </a:spcBef>
              <a:buClrTx/>
              <a:buNone/>
            </a:pPr>
            <a:endParaRPr lang="es-ES" sz="2400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060523" y="1988840"/>
            <a:ext cx="3888432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 algn="just">
              <a:spcBef>
                <a:spcPts val="800"/>
              </a:spcBef>
              <a:buClrTx/>
              <a:buNone/>
            </a:pPr>
            <a:r>
              <a:rPr lang="es-ES" sz="2400" b="1" dirty="0"/>
              <a:t>Tipo de líder:</a:t>
            </a:r>
          </a:p>
          <a:p>
            <a:pPr marL="342900" lvl="3" indent="-342900" algn="just">
              <a:spcBef>
                <a:spcPts val="800"/>
              </a:spcBef>
              <a:buClrTx/>
              <a:buFontTx/>
              <a:buChar char="-"/>
            </a:pPr>
            <a:r>
              <a:rPr lang="es-ES" sz="2400" dirty="0"/>
              <a:t>Tendencia ascendente</a:t>
            </a:r>
          </a:p>
          <a:p>
            <a:pPr marL="342900" lvl="3" indent="-342900" algn="just">
              <a:spcBef>
                <a:spcPts val="800"/>
              </a:spcBef>
              <a:buClrTx/>
              <a:buFontTx/>
              <a:buChar char="-"/>
            </a:pPr>
            <a:r>
              <a:rPr lang="es-ES" sz="2400" dirty="0"/>
              <a:t>Tendencia demagógica</a:t>
            </a:r>
          </a:p>
          <a:p>
            <a:pPr marL="342900" lvl="3" indent="-342900" algn="just">
              <a:spcBef>
                <a:spcPts val="800"/>
              </a:spcBef>
              <a:buClrTx/>
              <a:buFontTx/>
              <a:buChar char="-"/>
            </a:pPr>
            <a:r>
              <a:rPr lang="es-ES" sz="2400" dirty="0"/>
              <a:t>Tendencia conservadora y oligárquica</a:t>
            </a:r>
          </a:p>
          <a:p>
            <a:pPr marL="342900" lvl="3" indent="-342900" algn="just">
              <a:spcBef>
                <a:spcPts val="800"/>
              </a:spcBef>
              <a:buClrTx/>
              <a:buFontTx/>
              <a:buChar char="-"/>
            </a:pPr>
            <a:r>
              <a:rPr lang="es-ES" sz="2400" dirty="0"/>
              <a:t>Ambiguo</a:t>
            </a:r>
          </a:p>
          <a:p>
            <a:pPr marL="342900" lvl="3" indent="-342900" algn="just">
              <a:spcBef>
                <a:spcPts val="800"/>
              </a:spcBef>
              <a:buClrTx/>
              <a:buFontTx/>
              <a:buChar char="-"/>
            </a:pPr>
            <a:r>
              <a:rPr lang="es-ES" sz="2400" dirty="0"/>
              <a:t>Indiferente hacia las críticas</a:t>
            </a:r>
          </a:p>
          <a:p>
            <a:endParaRPr lang="es-ES" dirty="0"/>
          </a:p>
        </p:txBody>
      </p:sp>
      <p:pic>
        <p:nvPicPr>
          <p:cNvPr id="3074" name="Picture 2" descr="C:\Users\Carmen\Desktop\viñeta-rajoy-maria-casado-santy-gutierrez-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91132"/>
            <a:ext cx="4881011" cy="34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3326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S" b="1" u="sng" dirty="0" smtClean="0"/>
              <a:t>Alianzas y Oposiciones: </a:t>
            </a:r>
            <a:endParaRPr lang="es-ES" b="1" u="sng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908720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A partir de: Alianza Popular, el Partido Liberal y cuadros de la democracia cristiana.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En la X legislatura: coalición con partidos nacionalistas.</a:t>
            </a:r>
            <a:endParaRPr lang="es-E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En el espacio europeo esta adscrito al Grupo del Partido Popular Europeo liderado por Jean-Claude Juncker.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496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60648"/>
            <a:ext cx="3744416" cy="5112568"/>
          </a:xfrm>
        </p:spPr>
        <p:txBody>
          <a:bodyPr>
            <a:noAutofit/>
          </a:bodyPr>
          <a:lstStyle/>
          <a:p>
            <a:pPr algn="just"/>
            <a:r>
              <a:rPr lang="es-ES" sz="2000" b="0" u="sng" dirty="0"/>
              <a:t>Perfil votante ideal según principios del </a:t>
            </a:r>
            <a:r>
              <a:rPr lang="es-ES" sz="2000" b="0" u="sng" dirty="0" smtClean="0"/>
              <a:t>partido:</a:t>
            </a:r>
          </a:p>
          <a:p>
            <a:pPr algn="just"/>
            <a:endParaRPr lang="es-ES" sz="2000" b="0" u="sng" dirty="0"/>
          </a:p>
          <a:p>
            <a:pPr algn="just">
              <a:buFont typeface="+mj-lt"/>
              <a:buAutoNum type="arabicPeriod"/>
            </a:pPr>
            <a:r>
              <a:rPr lang="es-ES" sz="2000" b="0" dirty="0" smtClean="0"/>
              <a:t>Centro reformista</a:t>
            </a:r>
          </a:p>
          <a:p>
            <a:pPr algn="just">
              <a:buFont typeface="+mj-lt"/>
              <a:buAutoNum type="arabicPeriod"/>
            </a:pPr>
            <a:r>
              <a:rPr lang="es-ES" sz="2000" b="0" dirty="0" smtClean="0"/>
              <a:t>Con vocación europeísta</a:t>
            </a:r>
          </a:p>
          <a:p>
            <a:pPr algn="just">
              <a:buFont typeface="+mj-lt"/>
              <a:buAutoNum type="arabicPeriod"/>
            </a:pPr>
            <a:r>
              <a:rPr lang="es-ES" sz="2000" b="0" dirty="0" smtClean="0"/>
              <a:t>Defensor de la unidad nacional</a:t>
            </a:r>
          </a:p>
          <a:p>
            <a:pPr algn="just">
              <a:buFont typeface="+mj-lt"/>
              <a:buAutoNum type="arabicPeriod"/>
            </a:pPr>
            <a:r>
              <a:rPr lang="es-ES" sz="2000" b="0" dirty="0" smtClean="0"/>
              <a:t>Defensor de una economía de mercado</a:t>
            </a:r>
          </a:p>
          <a:p>
            <a:pPr algn="just">
              <a:buFont typeface="+mj-lt"/>
              <a:buAutoNum type="arabicPeriod"/>
            </a:pPr>
            <a:r>
              <a:rPr lang="es-ES" sz="2000" b="0" dirty="0" smtClean="0"/>
              <a:t>Valores del humanismo cristiano</a:t>
            </a:r>
          </a:p>
          <a:p>
            <a:pPr algn="just">
              <a:buFont typeface="+mj-lt"/>
              <a:buAutoNum type="arabicPeriod"/>
            </a:pPr>
            <a:r>
              <a:rPr lang="es-ES" sz="2000" b="0" dirty="0" smtClean="0"/>
              <a:t>Defensor de la autoridad presupuestaria en la Administración Pública</a:t>
            </a:r>
            <a:endParaRPr lang="es-ES" sz="2000" b="0" dirty="0"/>
          </a:p>
        </p:txBody>
      </p:sp>
      <p:sp>
        <p:nvSpPr>
          <p:cNvPr id="4" name="3 Rectángulo"/>
          <p:cNvSpPr/>
          <p:nvPr/>
        </p:nvSpPr>
        <p:spPr>
          <a:xfrm>
            <a:off x="1043608" y="544522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862.815 Afiliados</a:t>
            </a:r>
            <a:endParaRPr lang="es-ES" dirty="0"/>
          </a:p>
          <a:p>
            <a:pPr algn="ctr"/>
            <a:r>
              <a:rPr lang="es-ES" dirty="0"/>
              <a:t>(02/2013)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220072" y="5373216"/>
            <a:ext cx="3080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Simpatizantes  </a:t>
            </a:r>
            <a:r>
              <a:rPr lang="es-ES" sz="3200" b="1" dirty="0" smtClean="0"/>
              <a:t>=  </a:t>
            </a:r>
            <a:r>
              <a:rPr lang="es-ES" dirty="0" smtClean="0"/>
              <a:t>Militantes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043608" y="5445224"/>
            <a:ext cx="2304256" cy="723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220072" y="5373216"/>
            <a:ext cx="3080908" cy="723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C:\Users\Carmen\Desktop\Mayoría-slienciosa-de-19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92696"/>
            <a:ext cx="525780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89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005" y="306701"/>
            <a:ext cx="8208912" cy="1797878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/>
              <a:t>¿Es la política española elitista o no?</a:t>
            </a:r>
          </a:p>
          <a:p>
            <a:pPr algn="ctr"/>
            <a:endParaRPr lang="es-ES" sz="3200" dirty="0" smtClean="0"/>
          </a:p>
          <a:p>
            <a:pPr algn="ctr"/>
            <a:endParaRPr lang="es-ES" sz="3200" dirty="0"/>
          </a:p>
        </p:txBody>
      </p:sp>
      <p:pic>
        <p:nvPicPr>
          <p:cNvPr id="1026" name="Picture 2" descr="C:\Users\Carmen\Desktop\Presentación Política\Segunda Parte\fotos\120304.indignados.manifestacion.partidos.politicos.roc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2710"/>
            <a:ext cx="7128792" cy="43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6121" y="1268760"/>
            <a:ext cx="61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Puede decirse que </a:t>
            </a:r>
            <a:r>
              <a:rPr lang="es-ES" sz="3200" dirty="0">
                <a:solidFill>
                  <a:srgbClr val="FF0000"/>
                </a:solidFill>
              </a:rPr>
              <a:t>SI </a:t>
            </a:r>
            <a:endParaRPr lang="es-ES" sz="3200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49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20940" cy="548640"/>
          </a:xfrm>
        </p:spPr>
        <p:txBody>
          <a:bodyPr/>
          <a:lstStyle/>
          <a:p>
            <a:pPr algn="ctr"/>
            <a:r>
              <a:rPr lang="es-ES" sz="4800" dirty="0" smtClean="0">
                <a:solidFill>
                  <a:srgbClr val="00B050"/>
                </a:solidFill>
              </a:rPr>
              <a:t>Gracias por su atención </a:t>
            </a:r>
            <a:endParaRPr lang="es-ES" sz="4800" dirty="0">
              <a:solidFill>
                <a:srgbClr val="00B050"/>
              </a:solidFill>
            </a:endParaRPr>
          </a:p>
        </p:txBody>
      </p:sp>
      <p:pic>
        <p:nvPicPr>
          <p:cNvPr id="4" name="Picture 3" descr="C:\Users\Carmen\Desktop\Presentación Política\Segunda Parte\fotos\eduarod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19878" cy="325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508104" y="46531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Anónimo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951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Ley ELECTORAL ESPAÑOLA DE 1978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Ley de carácter preconstitucional muy flexible y amplia. Gran deseo de cambio por parte de algunas fuerzas políticas y la población.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Aspectos principales:</a:t>
            </a:r>
          </a:p>
          <a:p>
            <a:pPr marL="0" indent="0"/>
            <a:r>
              <a:rPr lang="es-ES" b="0" dirty="0" smtClean="0"/>
              <a:t>- Capacidad </a:t>
            </a:r>
            <a:r>
              <a:rPr lang="es-ES" b="0" dirty="0"/>
              <a:t>de creación y adquisión de personalidad </a:t>
            </a:r>
            <a:r>
              <a:rPr lang="es-ES" b="0" dirty="0" smtClean="0"/>
              <a:t>jurídica.</a:t>
            </a:r>
          </a:p>
          <a:p>
            <a:pPr marL="0" indent="0"/>
            <a:r>
              <a:rPr lang="es-ES" b="0" dirty="0" smtClean="0"/>
              <a:t>- Organización </a:t>
            </a:r>
            <a:r>
              <a:rPr lang="es-ES" b="0" dirty="0"/>
              <a:t>y el funcionamiento interno de los </a:t>
            </a:r>
            <a:r>
              <a:rPr lang="es-ES" b="0" dirty="0" smtClean="0"/>
              <a:t>partidos.</a:t>
            </a:r>
          </a:p>
          <a:p>
            <a:pPr marL="0" indent="0"/>
            <a:r>
              <a:rPr lang="es-ES" b="0" dirty="0" smtClean="0"/>
              <a:t>- </a:t>
            </a:r>
            <a:r>
              <a:rPr lang="es-ES" b="0" dirty="0"/>
              <a:t>C</a:t>
            </a:r>
            <a:r>
              <a:rPr lang="es-ES" b="0" dirty="0" smtClean="0"/>
              <a:t>apacidad </a:t>
            </a:r>
            <a:r>
              <a:rPr lang="es-ES" b="0" dirty="0"/>
              <a:t>de suspensión y disolución de los </a:t>
            </a:r>
            <a:r>
              <a:rPr lang="es-ES" b="0" dirty="0" smtClean="0"/>
              <a:t>partidos.</a:t>
            </a:r>
          </a:p>
          <a:p>
            <a:pPr marL="0" indent="0"/>
            <a:r>
              <a:rPr lang="es-ES" dirty="0" smtClean="0"/>
              <a:t>- </a:t>
            </a:r>
            <a:r>
              <a:rPr lang="es-ES" b="0" dirty="0" smtClean="0"/>
              <a:t>Financiación de los partidos (el único punto realmente modificado desde la concepción de la ley). Financiación en tres tipos, electoral, parlamentaria y directa(privada).</a:t>
            </a:r>
          </a:p>
          <a:p>
            <a:pPr marL="0" indent="0"/>
            <a:endParaRPr lang="es-ES" dirty="0"/>
          </a:p>
        </p:txBody>
      </p:sp>
      <p:pic>
        <p:nvPicPr>
          <p:cNvPr id="2050" name="Picture 2" descr="C:\Users\Carmen\Desktop\Presentación Política\Segunda Parte\fotos\ley-electoral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7924">
            <a:off x="4283968" y="3897002"/>
            <a:ext cx="4320480" cy="26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28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X Legislatura . Composición del parlamento Y el senado.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Mayoría Absoluta del PP.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Actualmente está constituido por ( de </a:t>
            </a:r>
            <a:r>
              <a:rPr lang="es-ES" dirty="0" smtClean="0"/>
              <a:t>más  </a:t>
            </a:r>
            <a:r>
              <a:rPr lang="es-ES" dirty="0" smtClean="0"/>
              <a:t>a menos diputados y senadores):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/>
              <a:t>P</a:t>
            </a:r>
            <a:r>
              <a:rPr lang="es-ES" dirty="0" smtClean="0"/>
              <a:t>artidos mayoritarios de ámbito estatal: PP,PSOE,IU, UPyD.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Partidos con representación autonómica: </a:t>
            </a:r>
            <a:r>
              <a:rPr lang="es-ES" b="0" dirty="0" smtClean="0"/>
              <a:t>PSC, CiU, </a:t>
            </a:r>
            <a:r>
              <a:rPr lang="es-ES" b="0" dirty="0" err="1" smtClean="0"/>
              <a:t>Amaiur</a:t>
            </a:r>
            <a:r>
              <a:rPr lang="es-ES" b="0" dirty="0" smtClean="0"/>
              <a:t>, PNV,ERC, ICV, BNG, UPN, CC, Foro Asturias, </a:t>
            </a:r>
            <a:r>
              <a:rPr lang="es-ES" b="0" dirty="0" err="1" smtClean="0"/>
              <a:t>EUiA</a:t>
            </a:r>
            <a:r>
              <a:rPr lang="es-ES" b="0" dirty="0" smtClean="0"/>
              <a:t>, CHA, </a:t>
            </a:r>
            <a:r>
              <a:rPr lang="es-ES" b="0" dirty="0" err="1"/>
              <a:t>Coalició</a:t>
            </a:r>
            <a:r>
              <a:rPr lang="es-ES" b="0" dirty="0"/>
              <a:t> </a:t>
            </a:r>
            <a:r>
              <a:rPr lang="es-ES" b="0" dirty="0" err="1"/>
              <a:t>Compromís</a:t>
            </a:r>
            <a:r>
              <a:rPr lang="es-ES" b="0" dirty="0"/>
              <a:t>-Q </a:t>
            </a:r>
            <a:r>
              <a:rPr lang="es-ES" b="0" dirty="0" smtClean="0"/>
              <a:t>, Nueva Canarias, </a:t>
            </a:r>
            <a:r>
              <a:rPr lang="es-ES" b="0" dirty="0" err="1" smtClean="0"/>
              <a:t>Geroa</a:t>
            </a:r>
            <a:r>
              <a:rPr lang="es-ES" b="0" dirty="0" smtClean="0"/>
              <a:t> </a:t>
            </a:r>
            <a:r>
              <a:rPr lang="es-ES" b="0" dirty="0" err="1" smtClean="0"/>
              <a:t>Bai</a:t>
            </a:r>
            <a:r>
              <a:rPr lang="es-ES" b="0" dirty="0" smtClean="0"/>
              <a:t>, PAR, CCN.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3074" name="Picture 2" descr="C:\Users\Carmen\Desktop\Presentación Política\Segunda Parte\fotos\españa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3803913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rmen\Desktop\Presentación Política\Segunda Parte\fotos\130129.partido.cubo.basura.corrucion.congre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656" y="3068958"/>
            <a:ext cx="5334344" cy="378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2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914400"/>
          </a:xfrm>
        </p:spPr>
        <p:txBody>
          <a:bodyPr/>
          <a:lstStyle/>
          <a:p>
            <a:r>
              <a:rPr lang="es-ES" dirty="0" smtClean="0"/>
              <a:t>Panorama de cara a las elecciones europeas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00628"/>
            <a:ext cx="8352928" cy="3579849"/>
          </a:xfrm>
        </p:spPr>
        <p:txBody>
          <a:bodyPr>
            <a:normAutofit/>
          </a:bodyPr>
          <a:lstStyle/>
          <a:p>
            <a:pPr marL="0" indent="0" algn="just"/>
            <a:r>
              <a:rPr lang="es-ES" dirty="0" smtClean="0"/>
              <a:t>Primera elecciones en las que el Presidente de la Comisión Europea será elegido a  través de estas elecciones.</a:t>
            </a:r>
          </a:p>
          <a:p>
            <a:pPr marL="0" indent="0" algn="just"/>
            <a:r>
              <a:rPr lang="es-ES" dirty="0" smtClean="0"/>
              <a:t>Los candidatos españoles respecto a los partidos mayoritarios españoles son: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PP:</a:t>
            </a:r>
            <a:r>
              <a:rPr lang="es-ES" sz="1400" b="0" dirty="0" smtClean="0"/>
              <a:t> Miguel Arias Cañete. Unidos al grupo del Partido Popular Social Cristiano europeo.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PSOE-PSC</a:t>
            </a:r>
            <a:r>
              <a:rPr lang="es-ES" sz="1400" b="0" dirty="0" smtClean="0"/>
              <a:t>: Elena Valenciano. </a:t>
            </a:r>
            <a:r>
              <a:rPr lang="es-ES" sz="1400" b="0" dirty="0"/>
              <a:t>Alianza Progresista de Socialistas y </a:t>
            </a:r>
            <a:r>
              <a:rPr lang="es-ES" sz="1400" b="0" dirty="0" smtClean="0"/>
              <a:t>Demócratas.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Coalición por Europa </a:t>
            </a:r>
            <a:r>
              <a:rPr lang="es-ES" sz="1400" b="0" dirty="0" smtClean="0"/>
              <a:t>(CDC</a:t>
            </a:r>
            <a:r>
              <a:rPr lang="es-ES" sz="1400" b="0" dirty="0"/>
              <a:t>, UDC, PNV, CC y </a:t>
            </a:r>
            <a:r>
              <a:rPr lang="es-ES" sz="1400" b="0" dirty="0" err="1" smtClean="0"/>
              <a:t>CxG</a:t>
            </a:r>
            <a:r>
              <a:rPr lang="es-ES" sz="1400" b="0" dirty="0" smtClean="0"/>
              <a:t>): </a:t>
            </a:r>
            <a:r>
              <a:rPr lang="es-ES" sz="1400" b="0" dirty="0" smtClean="0"/>
              <a:t>Ramón </a:t>
            </a:r>
            <a:r>
              <a:rPr lang="es-ES" sz="1400" b="0" dirty="0"/>
              <a:t>Tremosa i </a:t>
            </a:r>
            <a:r>
              <a:rPr lang="es-ES" sz="1400" b="0" dirty="0" err="1" smtClean="0"/>
              <a:t>Balcells</a:t>
            </a:r>
            <a:r>
              <a:rPr lang="es-ES" sz="1400" b="0" dirty="0" smtClean="0"/>
              <a:t>. </a:t>
            </a:r>
            <a:r>
              <a:rPr lang="es-ES" sz="1400" b="0" dirty="0"/>
              <a:t>Grupo de la Alianza de los Liberales y Demócratas </a:t>
            </a:r>
            <a:r>
              <a:rPr lang="es-ES" sz="1400" b="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''La Izquierda'' </a:t>
            </a:r>
            <a:r>
              <a:rPr lang="es-ES" sz="1400" b="0" dirty="0" smtClean="0"/>
              <a:t>(IU</a:t>
            </a:r>
            <a:r>
              <a:rPr lang="es-ES" sz="1400" b="0" dirty="0"/>
              <a:t>, ICV, </a:t>
            </a:r>
            <a:r>
              <a:rPr lang="es-ES" sz="1400" b="0" dirty="0" err="1"/>
              <a:t>EuiA</a:t>
            </a:r>
            <a:r>
              <a:rPr lang="es-ES" sz="1400" b="0" dirty="0"/>
              <a:t>, </a:t>
            </a:r>
            <a:r>
              <a:rPr lang="es-ES" sz="1400" b="0" dirty="0" smtClean="0"/>
              <a:t>CLI-AS, Confederación de los Verdes, EKI). Willy Meyer.</a:t>
            </a:r>
            <a:r>
              <a:rPr lang="es-ES" sz="1400" b="0" dirty="0"/>
              <a:t> Izquierda Unitaria, Europa-Izquierda Verde Nórdica y Verdes-Alianza Libre Europea</a:t>
            </a:r>
            <a:r>
              <a:rPr lang="es-ES" sz="1400" b="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err="1" smtClean="0"/>
              <a:t>UPyD</a:t>
            </a:r>
            <a:r>
              <a:rPr lang="es-ES" sz="1400" b="0" dirty="0" smtClean="0"/>
              <a:t> (Sin candidato a la presidencia  de la Comisión Europea). Sin adscripción a grupo parlamentario europeo. Francisco Sosa Wagner.</a:t>
            </a:r>
            <a:endParaRPr lang="es-ES" sz="1400" b="0" dirty="0"/>
          </a:p>
        </p:txBody>
      </p:sp>
      <p:pic>
        <p:nvPicPr>
          <p:cNvPr id="4098" name="Picture 2" descr="C:\Users\Carmen\Desktop\Presentación Política\Segunda Parte\fotos\parlamento_europ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33875"/>
            <a:ext cx="4051043" cy="242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armen\Desktop\Presentación Política\Segunda Parte\fotos\Forges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957424" cy="27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07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IZQUIERDA UNIDA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3707904" cy="4536504"/>
          </a:xfrm>
        </p:spPr>
        <p:txBody>
          <a:bodyPr/>
          <a:lstStyle/>
          <a:p>
            <a:r>
              <a:rPr lang="es-ES" sz="2000" u="sng" dirty="0"/>
              <a:t>Primeros puestos del partido: </a:t>
            </a:r>
            <a:endParaRPr lang="es-ES" sz="2000" u="sng" dirty="0" smtClean="0"/>
          </a:p>
          <a:p>
            <a:endParaRPr lang="es-ES" sz="2000" dirty="0"/>
          </a:p>
          <a:p>
            <a:pPr algn="just"/>
            <a:r>
              <a:rPr lang="es-ES" sz="2000" dirty="0"/>
              <a:t>- Cayo Lara Moya</a:t>
            </a:r>
          </a:p>
          <a:p>
            <a:pPr algn="just"/>
            <a:r>
              <a:rPr lang="es-ES" sz="2000" dirty="0"/>
              <a:t>- Joan Josep </a:t>
            </a:r>
            <a:r>
              <a:rPr lang="es-ES" sz="2000" dirty="0" err="1"/>
              <a:t>Nuet</a:t>
            </a:r>
            <a:endParaRPr lang="es-ES" sz="2000" dirty="0"/>
          </a:p>
          <a:p>
            <a:pPr algn="just"/>
            <a:r>
              <a:rPr lang="es-ES" sz="2000" dirty="0"/>
              <a:t>- Rosa Aguilar Rivero</a:t>
            </a:r>
          </a:p>
          <a:p>
            <a:pPr algn="just"/>
            <a:r>
              <a:rPr lang="es-ES" sz="2000" dirty="0"/>
              <a:t>- Marga Ferré</a:t>
            </a:r>
          </a:p>
          <a:p>
            <a:pPr algn="just"/>
            <a:r>
              <a:rPr lang="es-ES" sz="2000" dirty="0"/>
              <a:t>- Willy Meyer </a:t>
            </a:r>
            <a:r>
              <a:rPr lang="es-ES" sz="2000" dirty="0" err="1"/>
              <a:t>Pleite</a:t>
            </a:r>
            <a:endParaRPr lang="es-ES" sz="2000" dirty="0"/>
          </a:p>
          <a:p>
            <a:pPr algn="just"/>
            <a:r>
              <a:rPr lang="es-ES" sz="2000" dirty="0"/>
              <a:t>- Pablo Prieto Fernández</a:t>
            </a:r>
          </a:p>
          <a:p>
            <a:endParaRPr lang="es-ES" dirty="0"/>
          </a:p>
        </p:txBody>
      </p:sp>
      <p:pic>
        <p:nvPicPr>
          <p:cNvPr id="3074" name="Picture 2" descr="C:\Users\Carmen\Desktop\20110622elpepivin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2736"/>
            <a:ext cx="548159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5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Órganos de dirección del partido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81936" y="1904058"/>
            <a:ext cx="3010544" cy="4344596"/>
          </a:xfrm>
        </p:spPr>
        <p:txBody>
          <a:bodyPr>
            <a:normAutofit/>
          </a:bodyPr>
          <a:lstStyle/>
          <a:p>
            <a:r>
              <a:rPr lang="es-ES" b="0" dirty="0"/>
              <a:t/>
            </a:r>
            <a:br>
              <a:rPr lang="es-ES" b="0" dirty="0"/>
            </a:br>
            <a:endParaRPr lang="es-ES" b="0" dirty="0"/>
          </a:p>
          <a:p>
            <a:r>
              <a:rPr lang="es-ES" b="0" dirty="0"/>
              <a:t/>
            </a:r>
            <a:br>
              <a:rPr lang="es-ES" b="0" dirty="0"/>
            </a:br>
            <a:endParaRPr lang="es-ES" b="0" dirty="0"/>
          </a:p>
          <a:p>
            <a:pPr algn="just"/>
            <a:r>
              <a:rPr lang="es-ES" dirty="0">
                <a:solidFill>
                  <a:srgbClr val="FF3300"/>
                </a:solidFill>
                <a:hlinkClick r:id="rId2"/>
              </a:rPr>
              <a:t>Comisión Ejecutiva Federal</a:t>
            </a:r>
            <a:r>
              <a:rPr lang="es-ES" dirty="0">
                <a:solidFill>
                  <a:srgbClr val="FF3300"/>
                </a:solidFill>
              </a:rPr>
              <a:t> </a:t>
            </a:r>
            <a:r>
              <a:rPr lang="es-ES" b="0" dirty="0" smtClean="0">
                <a:sym typeface="Wingdings" pitchFamily="2" charset="2"/>
              </a:rPr>
              <a:t></a:t>
            </a:r>
            <a:r>
              <a:rPr lang="es-ES" b="0" dirty="0" smtClean="0"/>
              <a:t> </a:t>
            </a:r>
            <a:r>
              <a:rPr lang="es-ES" b="0" dirty="0"/>
              <a:t>Órgano de dirección de IU que vela por el cumplimiento de los acuerdos, y supervisa el funcionamiento diario de la organización</a:t>
            </a:r>
            <a:r>
              <a:rPr lang="es-ES" b="0" dirty="0" smtClean="0"/>
              <a:t>.</a:t>
            </a:r>
            <a:endParaRPr lang="es-ES" b="0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778" y="2060847"/>
            <a:ext cx="5486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98072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FF3300"/>
                </a:solidFill>
                <a:hlinkClick r:id="rId4"/>
              </a:rPr>
              <a:t>Consejo Político Federal</a:t>
            </a:r>
            <a:r>
              <a:rPr lang="es-ES" dirty="0">
                <a:solidFill>
                  <a:srgbClr val="FF3300"/>
                </a:solidFill>
              </a:rPr>
              <a:t> </a:t>
            </a:r>
            <a:r>
              <a:rPr lang="es-ES" dirty="0">
                <a:sym typeface="Wingdings" pitchFamily="2" charset="2"/>
              </a:rPr>
              <a:t></a:t>
            </a:r>
            <a:r>
              <a:rPr lang="es-ES" dirty="0"/>
              <a:t> Máximo órgano de gobierno de IU entre Asambleas federales. 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6016" y="112474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FF3300"/>
                </a:solidFill>
                <a:hlinkClick r:id="rId5"/>
              </a:rPr>
              <a:t>Presidencia Federal</a:t>
            </a:r>
            <a:r>
              <a:rPr lang="es-ES" dirty="0">
                <a:solidFill>
                  <a:srgbClr val="FF3300"/>
                </a:solidFill>
              </a:rPr>
              <a:t> </a:t>
            </a:r>
            <a:r>
              <a:rPr lang="es-ES" dirty="0">
                <a:sym typeface="Wingdings" pitchFamily="2" charset="2"/>
              </a:rPr>
              <a:t></a:t>
            </a:r>
            <a:r>
              <a:rPr lang="es-ES" dirty="0"/>
              <a:t> Máximo órgano Ejecutivo de Izquierda Unida. </a:t>
            </a:r>
          </a:p>
        </p:txBody>
      </p:sp>
    </p:spTree>
    <p:extLst>
      <p:ext uri="{BB962C8B-B14F-4D97-AF65-F5344CB8AC3E}">
        <p14:creationId xmlns:p14="http://schemas.microsoft.com/office/powerpoint/2010/main" xmlns="" val="2179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154" y="620688"/>
            <a:ext cx="4104456" cy="4083905"/>
          </a:xfrm>
        </p:spPr>
        <p:txBody>
          <a:bodyPr/>
          <a:lstStyle/>
          <a:p>
            <a:pPr algn="just"/>
            <a:r>
              <a:rPr lang="es-ES" u="sng" dirty="0"/>
              <a:t>Tipo de Partido</a:t>
            </a:r>
            <a:r>
              <a:rPr lang="es-ES" b="0" u="sng" dirty="0"/>
              <a:t>: </a:t>
            </a:r>
            <a:endParaRPr lang="es-ES" b="0" u="sng" dirty="0" smtClean="0"/>
          </a:p>
          <a:p>
            <a:pPr algn="just"/>
            <a:r>
              <a:rPr lang="es-ES" b="0" dirty="0" smtClean="0"/>
              <a:t>Según </a:t>
            </a:r>
            <a:r>
              <a:rPr lang="es-ES" b="0" dirty="0"/>
              <a:t>Michels y según Duverger</a:t>
            </a:r>
          </a:p>
          <a:p>
            <a:pPr algn="just"/>
            <a:endParaRPr lang="es-ES" u="sng" dirty="0" smtClean="0"/>
          </a:p>
          <a:p>
            <a:pPr algn="just"/>
            <a:endParaRPr lang="es-ES" u="sng" dirty="0" smtClean="0"/>
          </a:p>
          <a:p>
            <a:pPr algn="just"/>
            <a:r>
              <a:rPr lang="es-ES" u="sng" dirty="0" smtClean="0"/>
              <a:t>Tipo </a:t>
            </a:r>
            <a:r>
              <a:rPr lang="es-ES" u="sng" dirty="0"/>
              <a:t>de </a:t>
            </a:r>
            <a:r>
              <a:rPr lang="es-ES" u="sng" dirty="0" smtClean="0"/>
              <a:t>Líder</a:t>
            </a:r>
            <a:r>
              <a:rPr lang="es-ES" b="0" u="sng" dirty="0" smtClean="0"/>
              <a:t>: </a:t>
            </a:r>
            <a:endParaRPr lang="es-ES" b="0" dirty="0"/>
          </a:p>
          <a:p>
            <a:pPr algn="just"/>
            <a:r>
              <a:rPr lang="es-ES" b="0" dirty="0"/>
              <a:t>- Fiel a su ideología.</a:t>
            </a:r>
          </a:p>
          <a:p>
            <a:pPr algn="just"/>
            <a:r>
              <a:rPr lang="es-ES" b="0" dirty="0"/>
              <a:t>- Frágil a las críticas.</a:t>
            </a:r>
          </a:p>
          <a:p>
            <a:pPr algn="just"/>
            <a:r>
              <a:rPr lang="es-ES" b="0" dirty="0"/>
              <a:t>- Desvalorización por parte de otros líderes.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399740" y="260648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 u="sng" dirty="0">
                <a:solidFill>
                  <a:schemeClr val="accent1"/>
                </a:solidFill>
              </a:rPr>
              <a:t>Alianzas y oposiciones: </a:t>
            </a:r>
            <a:endParaRPr lang="es-ES" sz="2800" b="1" u="sng" dirty="0" smtClean="0">
              <a:solidFill>
                <a:schemeClr val="accent1"/>
              </a:solidFill>
            </a:endParaRPr>
          </a:p>
          <a:p>
            <a:endParaRPr lang="es-ES" dirty="0"/>
          </a:p>
          <a:p>
            <a:pPr algn="just"/>
            <a:r>
              <a:rPr lang="es-ES" b="1" dirty="0"/>
              <a:t>En España: </a:t>
            </a:r>
            <a:endParaRPr lang="es-ES" dirty="0"/>
          </a:p>
          <a:p>
            <a:pPr algn="just"/>
            <a:r>
              <a:rPr lang="es-ES" b="1" dirty="0"/>
              <a:t>- </a:t>
            </a:r>
            <a:r>
              <a:rPr lang="es-ES" dirty="0"/>
              <a:t>Partido Comunista de España (PCE)</a:t>
            </a:r>
          </a:p>
          <a:p>
            <a:pPr algn="just"/>
            <a:r>
              <a:rPr lang="es-ES" dirty="0"/>
              <a:t>- Unión de Juventudes Comunistas de España (UJCE)</a:t>
            </a:r>
          </a:p>
          <a:p>
            <a:pPr algn="just"/>
            <a:r>
              <a:rPr lang="es-ES" dirty="0"/>
              <a:t>- Izquierda Republicana (IR)</a:t>
            </a:r>
          </a:p>
          <a:p>
            <a:pPr algn="just"/>
            <a:r>
              <a:rPr lang="es-ES" dirty="0"/>
              <a:t>- Izquierda Abierta (</a:t>
            </a:r>
            <a:r>
              <a:rPr lang="es-ES" dirty="0" err="1"/>
              <a:t>IzAb</a:t>
            </a:r>
            <a:r>
              <a:rPr lang="es-ES" dirty="0"/>
              <a:t>)</a:t>
            </a:r>
          </a:p>
          <a:p>
            <a:pPr algn="just"/>
            <a:r>
              <a:rPr lang="es-ES" dirty="0" smtClean="0"/>
              <a:t>- </a:t>
            </a:r>
            <a:r>
              <a:rPr lang="es-ES" dirty="0" err="1" smtClean="0"/>
              <a:t>Ecosocialistas</a:t>
            </a:r>
            <a:r>
              <a:rPr lang="es-ES" dirty="0" smtClean="0"/>
              <a:t> </a:t>
            </a:r>
            <a:r>
              <a:rPr lang="es-ES" dirty="0"/>
              <a:t>de la Región de Murcia</a:t>
            </a:r>
            <a:r>
              <a:rPr lang="es-ES" dirty="0" smtClean="0"/>
              <a:t>.</a:t>
            </a:r>
          </a:p>
          <a:p>
            <a:pPr marL="285750" indent="-285750" algn="just"/>
            <a:endParaRPr lang="es-ES" dirty="0"/>
          </a:p>
          <a:p>
            <a:pPr algn="just"/>
            <a:r>
              <a:rPr lang="es-ES" b="1" dirty="0"/>
              <a:t>En Europa: </a:t>
            </a:r>
            <a:endParaRPr lang="es-ES" dirty="0"/>
          </a:p>
          <a:p>
            <a:pPr algn="just"/>
            <a:r>
              <a:rPr lang="es-ES" dirty="0"/>
              <a:t>- Forma parte del grupo Izquierda Plural.</a:t>
            </a:r>
          </a:p>
        </p:txBody>
      </p:sp>
      <p:pic>
        <p:nvPicPr>
          <p:cNvPr id="2050" name="Picture 2" descr="C:\Users\Carmen\Desktop\2011-06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8687"/>
            <a:ext cx="7704856" cy="30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9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9091" y="764704"/>
            <a:ext cx="3316992" cy="3579849"/>
          </a:xfrm>
        </p:spPr>
        <p:txBody>
          <a:bodyPr/>
          <a:lstStyle/>
          <a:p>
            <a:pPr algn="just"/>
            <a:r>
              <a:rPr lang="es-ES" sz="2000" dirty="0"/>
              <a:t>*</a:t>
            </a:r>
            <a:r>
              <a:rPr lang="es-ES" sz="2000" dirty="0" smtClean="0"/>
              <a:t>Afiliados</a:t>
            </a:r>
            <a:r>
              <a:rPr lang="es-ES" sz="2000" dirty="0" smtClean="0">
                <a:sym typeface="Wingdings" pitchFamily="2" charset="2"/>
              </a:rPr>
              <a:t> </a:t>
            </a:r>
            <a:r>
              <a:rPr lang="es-ES" sz="2000" b="0" dirty="0" smtClean="0"/>
              <a:t>36.000 </a:t>
            </a:r>
            <a:r>
              <a:rPr lang="es-ES" sz="2000" b="0" dirty="0"/>
              <a:t>(5/13</a:t>
            </a:r>
            <a:r>
              <a:rPr lang="es-ES" sz="2000" b="0" dirty="0" smtClean="0"/>
              <a:t>)</a:t>
            </a:r>
          </a:p>
          <a:p>
            <a:pPr algn="just"/>
            <a:endParaRPr lang="es-ES" sz="2000" b="0" dirty="0" smtClean="0"/>
          </a:p>
          <a:p>
            <a:pPr algn="just"/>
            <a:endParaRPr lang="es-ES" sz="2000" b="0" dirty="0"/>
          </a:p>
          <a:p>
            <a:pPr algn="just"/>
            <a:r>
              <a:rPr lang="es-ES" sz="2000" dirty="0" smtClean="0"/>
              <a:t>*Simpatizantes</a:t>
            </a:r>
            <a:r>
              <a:rPr lang="es-ES" sz="2000" dirty="0"/>
              <a:t>: </a:t>
            </a:r>
            <a:endParaRPr lang="es-ES" sz="2000" dirty="0" smtClean="0"/>
          </a:p>
          <a:p>
            <a:pPr algn="just"/>
            <a:r>
              <a:rPr lang="es-ES" sz="2000" b="0" dirty="0" smtClean="0"/>
              <a:t>depende </a:t>
            </a:r>
            <a:r>
              <a:rPr lang="es-ES" sz="2000" b="0" dirty="0"/>
              <a:t>de la comunidad autónoma.</a:t>
            </a:r>
          </a:p>
          <a:p>
            <a:endParaRPr lang="es-ES" dirty="0"/>
          </a:p>
        </p:txBody>
      </p:sp>
      <p:pic>
        <p:nvPicPr>
          <p:cNvPr id="4" name="Picture 1" descr="http://3.bp.blogspot.com/-l4eYd63JQTk/UmPA4AE8ffI/AAAAAAAAAdU/AIYqgdqSFeg/s1600/AA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43040"/>
            <a:ext cx="7419916" cy="230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424892" y="476672"/>
            <a:ext cx="3243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2400" u="sng" dirty="0"/>
              <a:t>Perfil votante </a:t>
            </a:r>
            <a:r>
              <a:rPr lang="es" sz="2400" u="sng" dirty="0" smtClean="0"/>
              <a:t>ideal, </a:t>
            </a:r>
            <a:r>
              <a:rPr lang="es" sz="2400" u="sng" dirty="0" smtClean="0"/>
              <a:t>defensor </a:t>
            </a:r>
            <a:r>
              <a:rPr lang="es" sz="2400" u="sng" dirty="0" smtClean="0"/>
              <a:t>del: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424892" y="1380718"/>
            <a:ext cx="4179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Republicanismo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Federalismo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Laicismo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Democracia participativa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Feminismo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Comunismo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Internacionalismo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Antiimperialismo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Ecologismo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31736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1137</Words>
  <Application>Microsoft Office PowerPoint</Application>
  <PresentationFormat>Presentación en pantalla (4:3)</PresentationFormat>
  <Paragraphs>226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Ángulos</vt:lpstr>
      <vt:lpstr>COMPARAR SIN PARAR LOS PARTIDOS POLÍTICOS</vt:lpstr>
      <vt:lpstr>Introducción</vt:lpstr>
      <vt:lpstr>Ley ELECTORAL ESPAÑOLA DE 1978</vt:lpstr>
      <vt:lpstr>X Legislatura . Composición del parlamento Y el senado.</vt:lpstr>
      <vt:lpstr>Panorama de cara a las elecciones europeas</vt:lpstr>
      <vt:lpstr>IZQUIERDA UNIDA</vt:lpstr>
      <vt:lpstr>Órganos de dirección del partido</vt:lpstr>
      <vt:lpstr>Diapositiva 8</vt:lpstr>
      <vt:lpstr>Diapositiva 9</vt:lpstr>
      <vt:lpstr>UNIÓN, PROGRESO Y DEMOCRACIA</vt:lpstr>
      <vt:lpstr>Diapositiva 11</vt:lpstr>
      <vt:lpstr>Diapositiva 12</vt:lpstr>
      <vt:lpstr>Diapositiva 13</vt:lpstr>
      <vt:lpstr>PARTIDO SOCIALISTA OBRERO ESPAÑOL</vt:lpstr>
      <vt:lpstr>Órganos componentes</vt:lpstr>
      <vt:lpstr>Tipo de partido</vt:lpstr>
      <vt:lpstr>Representación Opinión </vt:lpstr>
      <vt:lpstr>PARTIDO POPULAR</vt:lpstr>
      <vt:lpstr>Diapositiva 19</vt:lpstr>
      <vt:lpstr>Diapositiva 20</vt:lpstr>
      <vt:lpstr>Diapositiva 21</vt:lpstr>
      <vt:lpstr>Diapositiva 22</vt:lpstr>
      <vt:lpstr>Gracias por su atención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COMPARAR SIN PARAR LOS PARTIDOS POLÍTICOS</dc:title>
  <dc:creator>Carmen</dc:creator>
  <cp:lastModifiedBy>user</cp:lastModifiedBy>
  <cp:revision>38</cp:revision>
  <dcterms:created xsi:type="dcterms:W3CDTF">2014-04-23T17:07:36Z</dcterms:created>
  <dcterms:modified xsi:type="dcterms:W3CDTF">2014-04-29T11:22:24Z</dcterms:modified>
</cp:coreProperties>
</file>